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Dosis"/>
      <p:regular r:id="rId55"/>
      <p:bold r:id="rId56"/>
    </p:embeddedFont>
    <p:embeddedFont>
      <p:font typeface="Roboto Black"/>
      <p:bold r:id="rId57"/>
      <p:boldItalic r:id="rId58"/>
    </p:embeddedFont>
    <p:embeddedFont>
      <p:font typeface="Roboto"/>
      <p:regular r:id="rId59"/>
      <p:bold r:id="rId60"/>
      <p:italic r:id="rId61"/>
      <p:boldItalic r:id="rId62"/>
    </p:embeddedFont>
    <p:embeddedFont>
      <p:font typeface="Press Start 2P"/>
      <p:regular r:id="rId63"/>
    </p:embeddedFont>
    <p:embeddedFont>
      <p:font typeface="Dosis ExtraLight"/>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F739CC-B50F-48CF-BC1F-C8A438E47E50}">
  <a:tblStyle styleId="{02F739CC-B50F-48CF-BC1F-C8A438E47E5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6B7A41-5525-4B62-AB8A-F4FE0BF2A46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DosisExtraLight-regular.fntdata"/><Relationship Id="rId63" Type="http://schemas.openxmlformats.org/officeDocument/2006/relationships/font" Target="fonts/PressStart2P-regular.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DosisExtraLight-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osis-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lack-bold.fntdata"/><Relationship Id="rId12" Type="http://schemas.openxmlformats.org/officeDocument/2006/relationships/slide" Target="slides/slide7.xml"/><Relationship Id="rId56" Type="http://schemas.openxmlformats.org/officeDocument/2006/relationships/font" Target="fonts/Dosis-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Roboto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rcuitbasics.com/basics-of-the-i2c-communication-protocol/" TargetMode="External"/><Relationship Id="rId3" Type="http://schemas.openxmlformats.org/officeDocument/2006/relationships/hyperlink" Target="https://www.analog.com/en/technical-articles/i2c-primer-what-is-i2c-part-1.html" TargetMode="External"/><Relationship Id="rId4" Type="http://schemas.openxmlformats.org/officeDocument/2006/relationships/hyperlink" Target="https://www.ti.com/lit/an/slva704/slva704.pdf?ts=1696235712185&amp;ref_url=https%253A%252F%252Fwww.google.com%252F" TargetMode="External"/><Relationship Id="rId5" Type="http://schemas.openxmlformats.org/officeDocument/2006/relationships/hyperlink" Target="https://www.geeksforgeeks.org/i2c-communication-protocol/" TargetMode="External"/><Relationship Id="rId6" Type="http://schemas.openxmlformats.org/officeDocument/2006/relationships/hyperlink" Target="https://www.seeedstudio.com/blog/2022/09/02/i2c-communication-protocol-and-how-it-work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arkfun.com/products/15168" TargetMode="External"/><Relationship Id="rId3" Type="http://schemas.openxmlformats.org/officeDocument/2006/relationships/hyperlink" Target="https://www.adafruit.com/product/5346" TargetMode="External"/><Relationship Id="rId4" Type="http://schemas.openxmlformats.org/officeDocument/2006/relationships/hyperlink" Target="https://www.cleanpng.com/png-microcontroller-integrated-circuit-electronics-cen-316140/download-png.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adafruit.com/adafruit-mcp23017-i2c-gpio-expander/pinouts" TargetMode="External"/><Relationship Id="rId3" Type="http://schemas.openxmlformats.org/officeDocument/2006/relationships/hyperlink" Target="https://www.ti.com/lit/ds/symlink/tca6418e.pdf?ts=1696144660244&amp;ref_url=https%253A%252F%252Fwww.google.com%252F" TargetMode="External"/><Relationship Id="rId4" Type="http://schemas.openxmlformats.org/officeDocument/2006/relationships/hyperlink" Target="https://www.nxp.com/docs/en/brochure/75016987.pdf" TargetMode="External"/><Relationship Id="rId5" Type="http://schemas.openxmlformats.org/officeDocument/2006/relationships/hyperlink" Target="https://core.ac.uk/download/pdf/153212341.pdf" TargetMode="External"/><Relationship Id="rId6" Type="http://schemas.openxmlformats.org/officeDocument/2006/relationships/hyperlink" Target="https://www.mouser.com/datasheet/2/302/PCA9536-3139488.pdf" TargetMode="External"/><Relationship Id="rId7" Type="http://schemas.openxmlformats.org/officeDocument/2006/relationships/hyperlink" Target="https://www.mouser.com/datasheet/2/609/MAX7314-3130440.pdf"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gilent.com/shop/nexys-a7-fpga-trainer-board-recommended-for-ece-curriculu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afruit.com/product/5346?gclid=CjwKCAjw9-6oBhBaEiwAHv1QvIouJK2dAWjTSeaFB_3pKvtWkjtS-o8dAbkodCFtNZY735qyBXyTZBoCHXYQAvD_BwE" TargetMode="External"/><Relationship Id="rId3" Type="http://schemas.openxmlformats.org/officeDocument/2006/relationships/hyperlink" Target="https://www.ti.com/lit/ds/symlink/tca6418e.pdf?ts=1696144660244&amp;ref_url=https%253A%252F%252Fwww.google.com%252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6c0501d62_1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6c0501d62_1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explain choices in services, save the explanation/justification for branch slides/tradeoffs</a:t>
            </a:r>
            <a:endParaRPr/>
          </a:p>
          <a:p>
            <a:pPr indent="0" lvl="0" marL="0" rtl="0" algn="l">
              <a:spcBef>
                <a:spcPts val="0"/>
              </a:spcBef>
              <a:spcAft>
                <a:spcPts val="0"/>
              </a:spcAft>
              <a:buNone/>
            </a:pPr>
            <a:r>
              <a:rPr lang="en"/>
              <a:t>Emphasize use case of image processsing… introduce here, elaborate later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4614d0b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4614d0b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Roughly 30 secon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4614d0b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4614d0b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6c0501d62_1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86c0501d62_1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86c0501d62_1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86c0501d62_1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4614d0b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4614d0b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6c0501d62_1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6c0501d62_1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51a802c3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51a802c3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5a4db274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85a4db274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84a9b5427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84a9b5427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63b5d7a67_0_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63b5d7a6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43764"/>
                </a:solidFill>
                <a:latin typeface="Roboto"/>
                <a:ea typeface="Roboto"/>
                <a:cs typeface="Roboto"/>
                <a:sym typeface="Roboto"/>
              </a:rPr>
              <a:t>Protocontrol allows engineers and hobbyists to execute their vision for a user interface panel with a start-to-finish user interface development experience</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343764"/>
                </a:solidFill>
                <a:latin typeface="Roboto"/>
                <a:ea typeface="Roboto"/>
                <a:cs typeface="Roboto"/>
                <a:sym typeface="Roboto"/>
              </a:rPr>
              <a:t>Bring the audience to the same place as us before diving into details, set the tone, differentiate ourselves from other projects </a:t>
            </a:r>
            <a:endParaRPr b="1" sz="1300">
              <a:solidFill>
                <a:srgbClr val="343764"/>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86d2a14ae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86d2a14ae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668f525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8668f525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851a802c3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851a802c3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86979ec4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86979ec4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 Image Credits </a:t>
            </a:r>
            <a:endParaRPr/>
          </a:p>
          <a:p>
            <a:pPr indent="0" lvl="0" marL="0" rtl="0" algn="l">
              <a:spcBef>
                <a:spcPts val="0"/>
              </a:spcBef>
              <a:spcAft>
                <a:spcPts val="0"/>
              </a:spcAft>
              <a:buNone/>
            </a:pPr>
            <a:r>
              <a:rPr lang="en" u="sng">
                <a:solidFill>
                  <a:schemeClr val="hlink"/>
                </a:solidFill>
                <a:hlinkClick r:id="rId2"/>
              </a:rPr>
              <a:t>https://www.circuitbasics.com/basics-of-the-i2c-communication-protocol/</a:t>
            </a:r>
            <a:endParaRPr/>
          </a:p>
          <a:p>
            <a:pPr indent="0" lvl="0" marL="0" rtl="0" algn="l">
              <a:spcBef>
                <a:spcPts val="0"/>
              </a:spcBef>
              <a:spcAft>
                <a:spcPts val="0"/>
              </a:spcAft>
              <a:buNone/>
            </a:pPr>
            <a:r>
              <a:rPr lang="en" u="sng">
                <a:solidFill>
                  <a:schemeClr val="hlink"/>
                </a:solidFill>
                <a:hlinkClick r:id="rId3"/>
              </a:rPr>
              <a:t>https://www.analog.com/en/technical-articles/i2c-primer-what-is-i2c-part-1.html</a:t>
            </a:r>
            <a:endParaRPr/>
          </a:p>
          <a:p>
            <a:pPr indent="0" lvl="0" marL="0" rtl="0" algn="l">
              <a:spcBef>
                <a:spcPts val="0"/>
              </a:spcBef>
              <a:spcAft>
                <a:spcPts val="0"/>
              </a:spcAft>
              <a:buNone/>
            </a:pPr>
            <a:r>
              <a:rPr lang="en" u="sng">
                <a:solidFill>
                  <a:schemeClr val="hlink"/>
                </a:solidFill>
                <a:hlinkClick r:id="rId4"/>
              </a:rPr>
              <a:t>https://www.ti.com/lit/an/slva704/slva704.pdf?ts=1696235712185&amp;ref_url=https%253A%252F%252Fwww.google.com%252F</a:t>
            </a:r>
            <a:endParaRPr/>
          </a:p>
          <a:p>
            <a:pPr indent="0" lvl="0" marL="0" rtl="0" algn="l">
              <a:spcBef>
                <a:spcPts val="0"/>
              </a:spcBef>
              <a:spcAft>
                <a:spcPts val="0"/>
              </a:spcAft>
              <a:buNone/>
            </a:pPr>
            <a:r>
              <a:rPr lang="en" u="sng">
                <a:solidFill>
                  <a:schemeClr val="hlink"/>
                </a:solidFill>
                <a:hlinkClick r:id="rId5"/>
              </a:rPr>
              <a:t>https://www.geeksforgeeks.org/i2c-communication-protocol/</a:t>
            </a:r>
            <a:endParaRPr/>
          </a:p>
          <a:p>
            <a:pPr indent="0" lvl="0" marL="0" rtl="0" algn="l">
              <a:spcBef>
                <a:spcPts val="0"/>
              </a:spcBef>
              <a:spcAft>
                <a:spcPts val="0"/>
              </a:spcAft>
              <a:buNone/>
            </a:pPr>
            <a:r>
              <a:rPr lang="en" u="sng">
                <a:solidFill>
                  <a:schemeClr val="hlink"/>
                </a:solidFill>
                <a:hlinkClick r:id="rId6"/>
              </a:rPr>
              <a:t>https://www.seeedstudio.com/blog/2022/09/02/i2c-communication-protocol-and-how-it-works/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Salient Points</a:t>
            </a:r>
            <a:endParaRPr/>
          </a:p>
          <a:p>
            <a:pPr indent="-298450" lvl="0" marL="457200" rtl="0" algn="l">
              <a:spcBef>
                <a:spcPts val="0"/>
              </a:spcBef>
              <a:spcAft>
                <a:spcPts val="0"/>
              </a:spcAft>
              <a:buSzPts val="1100"/>
              <a:buChar char="●"/>
            </a:pPr>
            <a:r>
              <a:rPr lang="en"/>
              <a:t>Like SPI: synchronous; can connect multiple masters to one slave or multiple slaves to one master</a:t>
            </a:r>
            <a:endParaRPr/>
          </a:p>
          <a:p>
            <a:pPr indent="-298450" lvl="1" marL="914400" rtl="0" algn="l">
              <a:spcBef>
                <a:spcPts val="0"/>
              </a:spcBef>
              <a:spcAft>
                <a:spcPts val="0"/>
              </a:spcAft>
              <a:buSzPts val="1100"/>
              <a:buChar char="○"/>
            </a:pPr>
            <a:r>
              <a:rPr lang="en"/>
              <a:t>Useful when we have 2+ MCUs transmitting to a single memory card</a:t>
            </a:r>
            <a:endParaRPr/>
          </a:p>
          <a:p>
            <a:pPr indent="-298450" lvl="1" marL="914400" rtl="0" algn="l">
              <a:spcBef>
                <a:spcPts val="0"/>
              </a:spcBef>
              <a:spcAft>
                <a:spcPts val="0"/>
              </a:spcAft>
              <a:buSzPts val="1100"/>
              <a:buChar char="○"/>
            </a:pPr>
            <a:r>
              <a:rPr lang="en"/>
              <a:t>Displaying text to a single LCD</a:t>
            </a:r>
            <a:endParaRPr/>
          </a:p>
          <a:p>
            <a:pPr indent="-298450" lvl="0" marL="457200" rtl="0" algn="l">
              <a:spcBef>
                <a:spcPts val="0"/>
              </a:spcBef>
              <a:spcAft>
                <a:spcPts val="0"/>
              </a:spcAft>
              <a:buSzPts val="1100"/>
              <a:buChar char="●"/>
            </a:pPr>
            <a:r>
              <a:rPr lang="en"/>
              <a:t>Like UART: uses two wires to transmit data</a:t>
            </a:r>
            <a:endParaRPr/>
          </a:p>
          <a:p>
            <a:pPr indent="-298450" lvl="1" marL="914400" rtl="0" algn="l">
              <a:spcBef>
                <a:spcPts val="0"/>
              </a:spcBef>
              <a:spcAft>
                <a:spcPts val="0"/>
              </a:spcAft>
              <a:buSzPts val="1100"/>
              <a:buChar char="○"/>
            </a:pPr>
            <a:r>
              <a:rPr lang="en"/>
              <a:t>SDA</a:t>
            </a:r>
            <a:endParaRPr/>
          </a:p>
          <a:p>
            <a:pPr indent="-298450" lvl="1" marL="914400" rtl="0" algn="l">
              <a:spcBef>
                <a:spcPts val="0"/>
              </a:spcBef>
              <a:spcAft>
                <a:spcPts val="0"/>
              </a:spcAft>
              <a:buSzPts val="1100"/>
              <a:buChar char="○"/>
            </a:pPr>
            <a:r>
              <a:rPr lang="en"/>
              <a:t>SCL</a:t>
            </a:r>
            <a:endParaRPr/>
          </a:p>
          <a:p>
            <a:pPr indent="-298450" lvl="1" marL="914400" rtl="0" algn="l">
              <a:spcBef>
                <a:spcPts val="0"/>
              </a:spcBef>
              <a:spcAft>
                <a:spcPts val="0"/>
              </a:spcAft>
              <a:buSzPts val="1100"/>
              <a:buChar char="○"/>
            </a:pPr>
            <a:r>
              <a:rPr lang="en"/>
              <a:t>Common ground</a:t>
            </a:r>
            <a:endParaRPr/>
          </a:p>
          <a:p>
            <a:pPr indent="-298450" lvl="0" marL="457200" rtl="0" algn="l">
              <a:spcBef>
                <a:spcPts val="0"/>
              </a:spcBef>
              <a:spcAft>
                <a:spcPts val="0"/>
              </a:spcAft>
              <a:buSzPts val="1100"/>
              <a:buChar char="●"/>
            </a:pPr>
            <a:r>
              <a:rPr lang="en"/>
              <a:t>No Select Lines→Address Bits + comparator are responsible for control</a:t>
            </a:r>
            <a:endParaRPr/>
          </a:p>
          <a:p>
            <a:pPr indent="-298450" lvl="0" marL="457200" rtl="0" algn="l">
              <a:spcBef>
                <a:spcPts val="0"/>
              </a:spcBef>
              <a:spcAft>
                <a:spcPts val="0"/>
              </a:spcAft>
              <a:buSzPts val="1100"/>
              <a:buChar char="●"/>
            </a:pPr>
            <a:r>
              <a:rPr lang="en"/>
              <a:t>Slave must send ACK bit to acknowledge receiving the address/Read-Write Bit</a:t>
            </a:r>
            <a:endParaRPr/>
          </a:p>
          <a:p>
            <a:pPr indent="-298450" lvl="0" marL="457200" rtl="0" algn="l">
              <a:spcBef>
                <a:spcPts val="0"/>
              </a:spcBef>
              <a:spcAft>
                <a:spcPts val="0"/>
              </a:spcAft>
              <a:buSzPts val="1100"/>
              <a:buChar char="●"/>
            </a:pPr>
            <a:r>
              <a:rPr lang="en"/>
              <a:t>ACK bit must be sent by the receiver of the data</a:t>
            </a:r>
            <a:endParaRPr/>
          </a:p>
          <a:p>
            <a:pPr indent="-298450" lvl="0" marL="457200" rtl="0" algn="l">
              <a:spcBef>
                <a:spcPts val="0"/>
              </a:spcBef>
              <a:spcAft>
                <a:spcPts val="0"/>
              </a:spcAft>
              <a:buSzPts val="1100"/>
              <a:buChar char="●"/>
            </a:pPr>
            <a:r>
              <a:rPr lang="en"/>
              <a:t>Multiple Masters and Slaves–Master must check if any of the SDA lines are currently high (meaning another Master has control)</a:t>
            </a:r>
            <a:endParaRPr/>
          </a:p>
          <a:p>
            <a:pPr indent="-298450" lvl="1" marL="914400" rtl="0" algn="l">
              <a:spcBef>
                <a:spcPts val="0"/>
              </a:spcBef>
              <a:spcAft>
                <a:spcPts val="0"/>
              </a:spcAft>
              <a:buSzPts val="1100"/>
              <a:buChar char="○"/>
            </a:pPr>
            <a:r>
              <a:rPr lang="en"/>
              <a:t>Slave can never initiate a data transfer</a:t>
            </a:r>
            <a:endParaRPr/>
          </a:p>
          <a:p>
            <a:pPr indent="-298450" lvl="0" marL="457200" rtl="0" algn="l">
              <a:spcBef>
                <a:spcPts val="0"/>
              </a:spcBef>
              <a:spcAft>
                <a:spcPts val="0"/>
              </a:spcAft>
              <a:buSzPts val="1100"/>
              <a:buChar char="●"/>
            </a:pPr>
            <a:r>
              <a:rPr lang="en"/>
              <a:t>I2C devices connect to the pin with open collector or open drain pins which pulls the line low</a:t>
            </a:r>
            <a:endParaRPr/>
          </a:p>
          <a:p>
            <a:pPr indent="0" lvl="0" marL="0" rtl="0" algn="l">
              <a:spcBef>
                <a:spcPts val="0"/>
              </a:spcBef>
              <a:spcAft>
                <a:spcPts val="0"/>
              </a:spcAft>
              <a:buNone/>
            </a:pPr>
            <a:r>
              <a:rPr lang="en"/>
              <a:t>Pros of I2C</a:t>
            </a:r>
            <a:endParaRPr/>
          </a:p>
          <a:p>
            <a:pPr indent="-298450" lvl="0" marL="457200" rtl="0" algn="l">
              <a:spcBef>
                <a:spcPts val="0"/>
              </a:spcBef>
              <a:spcAft>
                <a:spcPts val="0"/>
              </a:spcAft>
              <a:buSzPts val="1100"/>
              <a:buChar char="●"/>
            </a:pPr>
            <a:r>
              <a:rPr lang="en"/>
              <a:t>acknowledge/not acknowledge bits gives confirmation for each frame</a:t>
            </a:r>
            <a:endParaRPr/>
          </a:p>
          <a:p>
            <a:pPr indent="-298450" lvl="0" marL="457200" rtl="0" algn="l">
              <a:spcBef>
                <a:spcPts val="0"/>
              </a:spcBef>
              <a:spcAft>
                <a:spcPts val="0"/>
              </a:spcAft>
              <a:buSzPts val="1100"/>
              <a:buChar char="●"/>
            </a:pPr>
            <a:r>
              <a:rPr lang="en"/>
              <a:t>128 unique addresses</a:t>
            </a:r>
            <a:endParaRPr/>
          </a:p>
          <a:p>
            <a:pPr indent="0" lvl="0" marL="0" rtl="0" algn="l">
              <a:spcBef>
                <a:spcPts val="0"/>
              </a:spcBef>
              <a:spcAft>
                <a:spcPts val="0"/>
              </a:spcAft>
              <a:buNone/>
            </a:pPr>
            <a:r>
              <a:rPr lang="en"/>
              <a:t>Cons of I2C</a:t>
            </a:r>
            <a:endParaRPr/>
          </a:p>
          <a:p>
            <a:pPr indent="-298450" lvl="0" marL="457200" rtl="0" algn="l">
              <a:spcBef>
                <a:spcPts val="0"/>
              </a:spcBef>
              <a:spcAft>
                <a:spcPts val="0"/>
              </a:spcAft>
              <a:buClr>
                <a:schemeClr val="dk1"/>
              </a:buClr>
              <a:buSzPts val="1100"/>
              <a:buChar char="●"/>
            </a:pPr>
            <a:r>
              <a:rPr lang="en">
                <a:solidFill>
                  <a:schemeClr val="dk1"/>
                </a:solidFill>
              </a:rPr>
              <a:t>Slower than SPI and requires more hardware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Size of the data frame is limited to 8 bits (Can you have more than 2 data frames?)</a:t>
            </a:r>
            <a:endParaRPr>
              <a:solidFill>
                <a:schemeClr val="dk1"/>
              </a:solidFill>
            </a:endParaRPr>
          </a:p>
          <a:p>
            <a:pPr indent="0" lvl="0" marL="0" rtl="0" algn="l">
              <a:spcBef>
                <a:spcPts val="0"/>
              </a:spcBef>
              <a:spcAft>
                <a:spcPts val="0"/>
              </a:spcAft>
              <a:buNone/>
            </a:pPr>
            <a:r>
              <a:rPr lang="en">
                <a:solidFill>
                  <a:schemeClr val="dk1"/>
                </a:solidFill>
              </a:rPr>
              <a:t>My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Can you have more than 2 data frames? Is it always 1 ACK/NACK + 8 bits until we get a stop bit?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863b5d7a67_1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63b5d7a67_1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Credits:</a:t>
            </a:r>
            <a:endParaRPr/>
          </a:p>
          <a:p>
            <a:pPr indent="0" lvl="0" marL="0" rtl="0" algn="l">
              <a:spcBef>
                <a:spcPts val="0"/>
              </a:spcBef>
              <a:spcAft>
                <a:spcPts val="0"/>
              </a:spcAft>
              <a:buNone/>
            </a:pPr>
            <a:r>
              <a:rPr lang="en" u="sng">
                <a:solidFill>
                  <a:schemeClr val="hlink"/>
                </a:solidFill>
                <a:hlinkClick r:id="rId2"/>
              </a:rPr>
              <a:t>https://www.sparkfun.com/products/15168</a:t>
            </a:r>
            <a:endParaRPr/>
          </a:p>
          <a:p>
            <a:pPr indent="0" lvl="0" marL="0" rtl="0" algn="l">
              <a:spcBef>
                <a:spcPts val="0"/>
              </a:spcBef>
              <a:spcAft>
                <a:spcPts val="0"/>
              </a:spcAft>
              <a:buNone/>
            </a:pPr>
            <a:r>
              <a:rPr lang="en" u="sng">
                <a:solidFill>
                  <a:schemeClr val="hlink"/>
                </a:solidFill>
                <a:hlinkClick r:id="rId3"/>
              </a:rPr>
              <a:t>https://www.adafruit.com/product/5346</a:t>
            </a:r>
            <a:endParaRPr/>
          </a:p>
          <a:p>
            <a:pPr indent="0" lvl="0" marL="0" rtl="0" algn="l">
              <a:spcBef>
                <a:spcPts val="0"/>
              </a:spcBef>
              <a:spcAft>
                <a:spcPts val="0"/>
              </a:spcAft>
              <a:buNone/>
            </a:pPr>
            <a:r>
              <a:rPr lang="en" u="sng">
                <a:solidFill>
                  <a:schemeClr val="hlink"/>
                </a:solidFill>
                <a:hlinkClick r:id="rId4"/>
              </a:rPr>
              <a:t>https://www.cleanpng.com/png-microcontroller-integrated-circuit-electronics-cen-316140/download-png.html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coming from a user input (button, slider, joystick, </a:t>
            </a:r>
            <a:r>
              <a:rPr lang="en"/>
              <a:t>rotary</a:t>
            </a:r>
            <a:r>
              <a:rPr lang="en"/>
              <a:t> encoder) is not in I2C format. It doesn’t have address bits, it doesn’t wait for a response from other parts of the system, it doesn’t divide data into frames.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many ways we can solve this design challenge. </a:t>
            </a:r>
            <a:endParaRPr/>
          </a:p>
          <a:p>
            <a:pPr indent="-298450" lvl="0" marL="457200" rtl="0" algn="l">
              <a:spcBef>
                <a:spcPts val="0"/>
              </a:spcBef>
              <a:spcAft>
                <a:spcPts val="0"/>
              </a:spcAft>
              <a:buSzPts val="1100"/>
              <a:buAutoNum type="arabicPeriod"/>
            </a:pPr>
            <a:r>
              <a:rPr lang="en"/>
              <a:t>We can purchase I/O components that come with a Qwiic Connection System and are I2C compatible</a:t>
            </a:r>
            <a:endParaRPr/>
          </a:p>
          <a:p>
            <a:pPr indent="-298450" lvl="0" marL="457200" rtl="0" algn="l">
              <a:spcBef>
                <a:spcPts val="0"/>
              </a:spcBef>
              <a:spcAft>
                <a:spcPts val="0"/>
              </a:spcAft>
              <a:buSzPts val="1100"/>
              <a:buAutoNum type="arabicPeriod"/>
            </a:pPr>
            <a:r>
              <a:rPr lang="en"/>
              <a:t>We can use a GPIO Pin expander</a:t>
            </a:r>
            <a:endParaRPr/>
          </a:p>
          <a:p>
            <a:pPr indent="-298450" lvl="1" marL="914400" rtl="0" algn="l">
              <a:spcBef>
                <a:spcPts val="0"/>
              </a:spcBef>
              <a:spcAft>
                <a:spcPts val="0"/>
              </a:spcAft>
              <a:buSzPts val="1100"/>
              <a:buAutoNum type="alphaLcPeriod"/>
            </a:pPr>
            <a:r>
              <a:rPr lang="en"/>
              <a:t>Not for its advertised purpose (not for more pins)</a:t>
            </a:r>
            <a:endParaRPr/>
          </a:p>
          <a:p>
            <a:pPr indent="-298450" lvl="1" marL="914400" rtl="0" algn="l">
              <a:spcBef>
                <a:spcPts val="0"/>
              </a:spcBef>
              <a:spcAft>
                <a:spcPts val="0"/>
              </a:spcAft>
              <a:buSzPts val="1100"/>
              <a:buAutoNum type="alphaLcPeriod"/>
            </a:pPr>
            <a:r>
              <a:rPr lang="en"/>
              <a:t>But for its ability to convert data into I2C format</a:t>
            </a:r>
            <a:endParaRPr/>
          </a:p>
          <a:p>
            <a:pPr indent="-298450" lvl="0" marL="457200" rtl="0" algn="l">
              <a:spcBef>
                <a:spcPts val="0"/>
              </a:spcBef>
              <a:spcAft>
                <a:spcPts val="0"/>
              </a:spcAft>
              <a:buSzPts val="1100"/>
              <a:buAutoNum type="arabicPeriod"/>
            </a:pPr>
            <a:r>
              <a:rPr lang="en"/>
              <a:t>Custom 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make sure we are not running each port too hard (more control)</a:t>
            </a:r>
            <a:endParaRPr/>
          </a:p>
          <a:p>
            <a:pPr indent="0" lvl="0" marL="0" rtl="0" algn="l">
              <a:spcBef>
                <a:spcPts val="0"/>
              </a:spcBef>
              <a:spcAft>
                <a:spcPts val="0"/>
              </a:spcAft>
              <a:buNone/>
            </a:pPr>
            <a:r>
              <a:rPr lang="en"/>
              <a:t>Long term cost</a:t>
            </a:r>
            <a:endParaRPr/>
          </a:p>
          <a:p>
            <a:pPr indent="0" lvl="0" marL="0" rtl="0" algn="l">
              <a:spcBef>
                <a:spcPts val="0"/>
              </a:spcBef>
              <a:spcAft>
                <a:spcPts val="0"/>
              </a:spcAft>
              <a:buNone/>
            </a:pPr>
            <a:r>
              <a:rPr lang="en"/>
              <a:t>IP and being able to sell in the future </a:t>
            </a:r>
            <a:endParaRPr/>
          </a:p>
          <a:p>
            <a:pPr indent="0" lvl="0" marL="0" rtl="0" algn="l">
              <a:spcBef>
                <a:spcPts val="0"/>
              </a:spcBef>
              <a:spcAft>
                <a:spcPts val="0"/>
              </a:spcAft>
              <a:buNone/>
            </a:pPr>
            <a:r>
              <a:rPr lang="en"/>
              <a:t>Be in charge of defining addresses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general we need a GPIO pin converter so that we can use inputs without a custom i2c board. We need to convert raw data into i2c format and back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6979ec44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86979ec44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863b5d7a67_1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863b5d7a67_1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343764"/>
                </a:solidFill>
              </a:rPr>
              <a:t>Sources + Image Credit:</a:t>
            </a:r>
            <a:endParaRPr>
              <a:solidFill>
                <a:srgbClr val="343764"/>
              </a:solidFill>
            </a:endParaRPr>
          </a:p>
          <a:p>
            <a:pPr indent="-298450" lvl="0" marL="457200" rtl="0" algn="l">
              <a:spcBef>
                <a:spcPts val="600"/>
              </a:spcBef>
              <a:spcAft>
                <a:spcPts val="0"/>
              </a:spcAft>
              <a:buClr>
                <a:srgbClr val="343764"/>
              </a:buClr>
              <a:buSzPts val="1100"/>
              <a:buChar char="●"/>
            </a:pPr>
            <a:r>
              <a:rPr lang="en" u="sng">
                <a:solidFill>
                  <a:schemeClr val="hlink"/>
                </a:solidFill>
                <a:hlinkClick r:id="rId2"/>
              </a:rPr>
              <a:t>https://learn.adafruit.com/adafruit-mcp23017-i2c-gpio-expander/pinouts</a:t>
            </a:r>
            <a:r>
              <a:rPr lang="en">
                <a:solidFill>
                  <a:srgbClr val="343764"/>
                </a:solidFill>
              </a:rPr>
              <a:t> (</a:t>
            </a:r>
            <a:r>
              <a:rPr b="1" lang="en">
                <a:solidFill>
                  <a:srgbClr val="333333"/>
                </a:solidFill>
              </a:rPr>
              <a:t>MCP23017T-E/ML)</a:t>
            </a:r>
            <a:endParaRPr b="1">
              <a:solidFill>
                <a:srgbClr val="333333"/>
              </a:solidFill>
            </a:endParaRPr>
          </a:p>
          <a:p>
            <a:pPr indent="-298450" lvl="1" marL="914400" rtl="0" algn="l">
              <a:spcBef>
                <a:spcPts val="0"/>
              </a:spcBef>
              <a:spcAft>
                <a:spcPts val="0"/>
              </a:spcAft>
              <a:buClr>
                <a:srgbClr val="333333"/>
              </a:buClr>
              <a:buSzPts val="1100"/>
              <a:buChar char="○"/>
            </a:pPr>
            <a:r>
              <a:rPr b="1" lang="en">
                <a:solidFill>
                  <a:srgbClr val="333333"/>
                </a:solidFill>
              </a:rPr>
              <a:t>https://www.mouser.com/datasheet/2/268/MCP23017_Data_Sheet_DS20001952-2998473.pdf</a:t>
            </a:r>
            <a:endParaRPr b="1">
              <a:solidFill>
                <a:srgbClr val="333333"/>
              </a:solidFill>
            </a:endParaRPr>
          </a:p>
          <a:p>
            <a:pPr indent="-298450" lvl="0" marL="457200" rtl="0" algn="l">
              <a:spcBef>
                <a:spcPts val="0"/>
              </a:spcBef>
              <a:spcAft>
                <a:spcPts val="0"/>
              </a:spcAft>
              <a:buClr>
                <a:srgbClr val="333333"/>
              </a:buClr>
              <a:buSzPts val="1100"/>
              <a:buChar char="●"/>
            </a:pPr>
            <a:r>
              <a:rPr b="1" lang="en" u="sng">
                <a:solidFill>
                  <a:schemeClr val="hlink"/>
                </a:solidFill>
                <a:hlinkClick r:id="rId3"/>
              </a:rPr>
              <a:t>https://www.ti.com/lit/ds/symlink/tca6418e.pdf?ts=1696144660244&amp;ref_url=https%253A%252F%252Fwww.google.com%252F</a:t>
            </a:r>
            <a:endParaRPr b="1">
              <a:solidFill>
                <a:srgbClr val="333333"/>
              </a:solidFill>
            </a:endParaRPr>
          </a:p>
          <a:p>
            <a:pPr indent="-298450" lvl="0" marL="457200" rtl="0" algn="l">
              <a:spcBef>
                <a:spcPts val="0"/>
              </a:spcBef>
              <a:spcAft>
                <a:spcPts val="0"/>
              </a:spcAft>
              <a:buClr>
                <a:srgbClr val="333333"/>
              </a:buClr>
              <a:buSzPts val="1100"/>
              <a:buChar char="●"/>
            </a:pPr>
            <a:r>
              <a:rPr b="1" lang="en" u="sng">
                <a:solidFill>
                  <a:schemeClr val="hlink"/>
                </a:solidFill>
                <a:hlinkClick r:id="rId4"/>
              </a:rPr>
              <a:t>https://www.nxp.com/docs/en/brochure/75016987.pdf</a:t>
            </a:r>
            <a:endParaRPr b="1">
              <a:solidFill>
                <a:srgbClr val="333333"/>
              </a:solidFill>
            </a:endParaRPr>
          </a:p>
          <a:p>
            <a:pPr indent="-298450" lvl="0" marL="457200" rtl="0" algn="l">
              <a:spcBef>
                <a:spcPts val="0"/>
              </a:spcBef>
              <a:spcAft>
                <a:spcPts val="0"/>
              </a:spcAft>
              <a:buClr>
                <a:srgbClr val="333333"/>
              </a:buClr>
              <a:buSzPts val="1100"/>
              <a:buChar char="●"/>
            </a:pPr>
            <a:r>
              <a:rPr b="1" lang="en" u="sng">
                <a:solidFill>
                  <a:schemeClr val="hlink"/>
                </a:solidFill>
                <a:hlinkClick r:id="rId5"/>
              </a:rPr>
              <a:t>https://core.ac.uk/download/pdf/153212341.pdf</a:t>
            </a:r>
            <a:endParaRPr b="1">
              <a:solidFill>
                <a:srgbClr val="333333"/>
              </a:solidFill>
            </a:endParaRPr>
          </a:p>
          <a:p>
            <a:pPr indent="-298450" lvl="0" marL="457200" rtl="0" algn="l">
              <a:spcBef>
                <a:spcPts val="0"/>
              </a:spcBef>
              <a:spcAft>
                <a:spcPts val="0"/>
              </a:spcAft>
              <a:buClr>
                <a:srgbClr val="333333"/>
              </a:buClr>
              <a:buSzPts val="1100"/>
              <a:buChar char="●"/>
            </a:pPr>
            <a:r>
              <a:rPr b="1" lang="en">
                <a:solidFill>
                  <a:srgbClr val="333333"/>
                </a:solidFill>
              </a:rPr>
              <a:t>https://www.electronicsforu.com/electronics-projects/software-projects-ideas/designing-fpgas-i2c-master-controller-part-1-5</a:t>
            </a:r>
            <a:endParaRPr b="1">
              <a:solidFill>
                <a:srgbClr val="333333"/>
              </a:solidFill>
            </a:endParaRPr>
          </a:p>
          <a:p>
            <a:pPr indent="-298450" lvl="0" marL="457200" rtl="0" algn="l">
              <a:spcBef>
                <a:spcPts val="0"/>
              </a:spcBef>
              <a:spcAft>
                <a:spcPts val="0"/>
              </a:spcAft>
              <a:buClr>
                <a:srgbClr val="333333"/>
              </a:buClr>
              <a:buSzPts val="1100"/>
              <a:buChar char="●"/>
            </a:pPr>
            <a:r>
              <a:rPr b="1" lang="en" u="sng">
                <a:solidFill>
                  <a:schemeClr val="hlink"/>
                </a:solidFill>
                <a:hlinkClick r:id="rId6"/>
              </a:rPr>
              <a:t>https://www.mouser.com/datasheet/2/302/PCA9536-3139488.pdf</a:t>
            </a:r>
            <a:endParaRPr b="1">
              <a:solidFill>
                <a:srgbClr val="333333"/>
              </a:solidFill>
            </a:endParaRPr>
          </a:p>
          <a:p>
            <a:pPr indent="-298450" lvl="0" marL="457200" rtl="0" algn="l">
              <a:spcBef>
                <a:spcPts val="0"/>
              </a:spcBef>
              <a:spcAft>
                <a:spcPts val="0"/>
              </a:spcAft>
              <a:buClr>
                <a:srgbClr val="333333"/>
              </a:buClr>
              <a:buSzPts val="1100"/>
              <a:buChar char="●"/>
            </a:pPr>
            <a:r>
              <a:rPr b="1" lang="en" u="sng">
                <a:solidFill>
                  <a:schemeClr val="hlink"/>
                </a:solidFill>
                <a:hlinkClick r:id="rId7"/>
              </a:rPr>
              <a:t>https://www.mouser.com/datasheet/2/609/MAX7314-3130440.pdf</a:t>
            </a:r>
            <a:endParaRPr b="1">
              <a:solidFill>
                <a:srgbClr val="333333"/>
              </a:solidFill>
            </a:endParaRPr>
          </a:p>
          <a:p>
            <a:pPr indent="-298450" lvl="0" marL="457200" rtl="0" algn="l">
              <a:spcBef>
                <a:spcPts val="0"/>
              </a:spcBef>
              <a:spcAft>
                <a:spcPts val="0"/>
              </a:spcAft>
              <a:buClr>
                <a:srgbClr val="333333"/>
              </a:buClr>
              <a:buSzPts val="1100"/>
              <a:buChar char="●"/>
            </a:pPr>
            <a:r>
              <a:rPr b="1" lang="en">
                <a:solidFill>
                  <a:srgbClr val="333333"/>
                </a:solidFill>
              </a:rPr>
              <a:t>https://semtech.my.salesforce.com/sfc/p/#E0000000JelG/a/44000000MDfm/vZ5YFK5eAWFpBLDKRgs6n2TDV.SiPQCWjJOo7I1BCGc</a:t>
            </a:r>
            <a:endParaRPr b="1">
              <a:solidFill>
                <a:srgbClr val="333333"/>
              </a:solidFill>
            </a:endParaRPr>
          </a:p>
          <a:p>
            <a:pPr indent="-298450" lvl="0" marL="457200" rtl="0" algn="l">
              <a:spcBef>
                <a:spcPts val="0"/>
              </a:spcBef>
              <a:spcAft>
                <a:spcPts val="0"/>
              </a:spcAft>
              <a:buClr>
                <a:srgbClr val="333333"/>
              </a:buClr>
              <a:buSzPts val="1100"/>
              <a:buChar char="●"/>
            </a:pPr>
            <a:r>
              <a:rPr b="1" lang="en">
                <a:solidFill>
                  <a:srgbClr val="333333"/>
                </a:solidFill>
              </a:rPr>
              <a:t>TI, ADI/Maxim, NXP, SEMTECH, Fairchild, Microchip</a:t>
            </a:r>
            <a:endParaRPr>
              <a:solidFill>
                <a:srgbClr val="343764"/>
              </a:solidFill>
            </a:endParaRPr>
          </a:p>
          <a:p>
            <a:pPr indent="0" lvl="0" marL="0" rtl="0" algn="l">
              <a:spcBef>
                <a:spcPts val="600"/>
              </a:spcBef>
              <a:spcAft>
                <a:spcPts val="0"/>
              </a:spcAft>
              <a:buNone/>
            </a:pPr>
            <a:r>
              <a:rPr lang="en">
                <a:solidFill>
                  <a:srgbClr val="343764"/>
                </a:solidFill>
              </a:rPr>
              <a:t>Differences among block diagrams </a:t>
            </a:r>
            <a:endParaRPr>
              <a:solidFill>
                <a:srgbClr val="343764"/>
              </a:solidFill>
            </a:endParaRPr>
          </a:p>
          <a:p>
            <a:pPr indent="-298450" lvl="0" marL="457200" rtl="0" algn="l">
              <a:spcBef>
                <a:spcPts val="600"/>
              </a:spcBef>
              <a:spcAft>
                <a:spcPts val="0"/>
              </a:spcAft>
              <a:buClr>
                <a:srgbClr val="343764"/>
              </a:buClr>
              <a:buSzPts val="1100"/>
              <a:buChar char="●"/>
            </a:pPr>
            <a:r>
              <a:rPr lang="en">
                <a:solidFill>
                  <a:srgbClr val="343764"/>
                </a:solidFill>
              </a:rPr>
              <a:t>TIs seems the most straightforward</a:t>
            </a:r>
            <a:endParaRPr>
              <a:solidFill>
                <a:srgbClr val="343764"/>
              </a:solidFill>
            </a:endParaRPr>
          </a:p>
          <a:p>
            <a:pPr indent="-298450" lvl="0" marL="457200" rtl="0" algn="l">
              <a:spcBef>
                <a:spcPts val="0"/>
              </a:spcBef>
              <a:spcAft>
                <a:spcPts val="0"/>
              </a:spcAft>
              <a:buClr>
                <a:srgbClr val="343764"/>
              </a:buClr>
              <a:buSzPts val="1100"/>
              <a:buChar char="●"/>
            </a:pPr>
            <a:r>
              <a:rPr lang="en">
                <a:solidFill>
                  <a:srgbClr val="343764"/>
                </a:solidFill>
              </a:rPr>
              <a:t>Hardware address pins to identify output devices</a:t>
            </a:r>
            <a:endParaRPr sz="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63b5d7a67_1_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63b5d7a67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rgbClr val="343764"/>
                </a:solidFill>
                <a:latin typeface="Roboto"/>
                <a:ea typeface="Roboto"/>
                <a:cs typeface="Roboto"/>
                <a:sym typeface="Roboto"/>
              </a:rPr>
              <a:t>Micromod Alorium Sno M2 Processor Board</a:t>
            </a:r>
            <a:endParaRPr b="1" sz="1200">
              <a:solidFill>
                <a:srgbClr val="343764"/>
              </a:solidFill>
              <a:latin typeface="Roboto"/>
              <a:ea typeface="Roboto"/>
              <a:cs typeface="Roboto"/>
              <a:sym typeface="Roboto"/>
            </a:endParaRPr>
          </a:p>
          <a:p>
            <a:pPr indent="-304800" lvl="0" marL="457200" rtl="0" algn="l">
              <a:spcBef>
                <a:spcPts val="0"/>
              </a:spcBef>
              <a:spcAft>
                <a:spcPts val="0"/>
              </a:spcAft>
              <a:buClr>
                <a:srgbClr val="343764"/>
              </a:buClr>
              <a:buSzPts val="1200"/>
              <a:buFont typeface="Roboto"/>
              <a:buChar char="●"/>
            </a:pPr>
            <a:r>
              <a:rPr lang="en">
                <a:solidFill>
                  <a:schemeClr val="dk1"/>
                </a:solidFill>
              </a:rPr>
              <a:t>Vendor: Sparkfun</a:t>
            </a:r>
            <a:endParaRPr>
              <a:solidFill>
                <a:schemeClr val="dk1"/>
              </a:solidFill>
            </a:endParaRPr>
          </a:p>
          <a:p>
            <a:pPr indent="-304800" lvl="0" marL="457200" rtl="0" algn="l">
              <a:spcBef>
                <a:spcPts val="0"/>
              </a:spcBef>
              <a:spcAft>
                <a:spcPts val="0"/>
              </a:spcAft>
              <a:buClr>
                <a:srgbClr val="343764"/>
              </a:buClr>
              <a:buSzPts val="1200"/>
              <a:buFont typeface="Roboto"/>
              <a:buChar char="●"/>
            </a:pPr>
            <a:r>
              <a:rPr lang="en">
                <a:solidFill>
                  <a:schemeClr val="dk1"/>
                </a:solidFill>
              </a:rPr>
              <a:t>Xcelerator Block Libraries: Servo Control, Quadrature, Floating Point Math, NeoPixel, Enhanced Analog-to-Digital Converter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200">
                <a:solidFill>
                  <a:srgbClr val="444444"/>
                </a:solidFill>
                <a:latin typeface="Dosis"/>
                <a:ea typeface="Dosis"/>
                <a:cs typeface="Dosis"/>
                <a:sym typeface="Dosis"/>
              </a:rPr>
              <a:t>Nexys A7-100T Artix 7 FPGA XC7A100T Artix™ 7 FPGA Evaluation Board</a:t>
            </a:r>
            <a:endParaRPr b="1" sz="1200">
              <a:solidFill>
                <a:srgbClr val="444444"/>
              </a:solidFill>
              <a:latin typeface="Dosis"/>
              <a:ea typeface="Dosis"/>
              <a:cs typeface="Dosis"/>
              <a:sym typeface="Dosis"/>
            </a:endParaRPr>
          </a:p>
          <a:p>
            <a:pPr indent="-304800" lvl="0" marL="457200" rtl="0" algn="l">
              <a:spcBef>
                <a:spcPts val="0"/>
              </a:spcBef>
              <a:spcAft>
                <a:spcPts val="0"/>
              </a:spcAft>
              <a:buClr>
                <a:srgbClr val="444444"/>
              </a:buClr>
              <a:buSzPts val="1200"/>
              <a:buFont typeface="Dosis"/>
              <a:buChar char="●"/>
            </a:pPr>
            <a:r>
              <a:rPr b="1" lang="en" sz="1200">
                <a:solidFill>
                  <a:srgbClr val="444444"/>
                </a:solidFill>
                <a:latin typeface="Dosis"/>
                <a:ea typeface="Dosis"/>
                <a:cs typeface="Dosis"/>
                <a:sym typeface="Dosis"/>
              </a:rPr>
              <a:t>Available in makerspace</a:t>
            </a:r>
            <a:endParaRPr b="1" sz="1200">
              <a:solidFill>
                <a:srgbClr val="444444"/>
              </a:solidFill>
              <a:latin typeface="Dosis"/>
              <a:ea typeface="Dosis"/>
              <a:cs typeface="Dosis"/>
              <a:sym typeface="Dosis"/>
            </a:endParaRPr>
          </a:p>
          <a:p>
            <a:pPr indent="-304800" lvl="0" marL="457200" rtl="0" algn="l">
              <a:spcBef>
                <a:spcPts val="0"/>
              </a:spcBef>
              <a:spcAft>
                <a:spcPts val="0"/>
              </a:spcAft>
              <a:buClr>
                <a:srgbClr val="444444"/>
              </a:buClr>
              <a:buSzPts val="1200"/>
              <a:buFont typeface="Dosis"/>
              <a:buChar char="●"/>
            </a:pPr>
            <a:r>
              <a:rPr b="1" lang="en" sz="1200">
                <a:solidFill>
                  <a:srgbClr val="444444"/>
                </a:solidFill>
                <a:latin typeface="Dosis"/>
                <a:ea typeface="Dosis"/>
                <a:cs typeface="Dosis"/>
                <a:sym typeface="Dosis"/>
              </a:rPr>
              <a:t>Available on Digikey</a:t>
            </a:r>
            <a:endParaRPr b="1" sz="1200">
              <a:solidFill>
                <a:srgbClr val="444444"/>
              </a:solidFill>
              <a:latin typeface="Dosis"/>
              <a:ea typeface="Dosis"/>
              <a:cs typeface="Dosis"/>
              <a:sym typeface="Dosis"/>
            </a:endParaRPr>
          </a:p>
          <a:p>
            <a:pPr indent="-304800" lvl="0" marL="457200" rtl="0" algn="l">
              <a:spcBef>
                <a:spcPts val="0"/>
              </a:spcBef>
              <a:spcAft>
                <a:spcPts val="0"/>
              </a:spcAft>
              <a:buClr>
                <a:srgbClr val="444444"/>
              </a:buClr>
              <a:buSzPts val="1200"/>
              <a:buFont typeface="Dosis"/>
              <a:buChar char="●"/>
            </a:pPr>
            <a:r>
              <a:rPr b="1" lang="en" sz="1200" u="sng">
                <a:solidFill>
                  <a:schemeClr val="hlink"/>
                </a:solidFill>
                <a:latin typeface="Dosis"/>
                <a:ea typeface="Dosis"/>
                <a:cs typeface="Dosis"/>
                <a:sym typeface="Dosis"/>
                <a:hlinkClick r:id="rId2"/>
              </a:rPr>
              <a:t>https://digilent.com/shop/nexys-a7-fpga-trainer-board-recommended-for-ece-curriculum/</a:t>
            </a:r>
            <a:endParaRPr b="1" sz="1200">
              <a:solidFill>
                <a:srgbClr val="444444"/>
              </a:solidFill>
              <a:latin typeface="Dosis"/>
              <a:ea typeface="Dosis"/>
              <a:cs typeface="Dosis"/>
              <a:sym typeface="Dosis"/>
            </a:endParaRPr>
          </a:p>
          <a:p>
            <a:pPr indent="0" lvl="0" marL="0" rtl="0" algn="l">
              <a:lnSpc>
                <a:spcPct val="115000"/>
              </a:lnSpc>
              <a:spcBef>
                <a:spcPts val="2400"/>
              </a:spcBef>
              <a:spcAft>
                <a:spcPts val="0"/>
              </a:spcAft>
              <a:buNone/>
            </a:pPr>
            <a:r>
              <a:rPr b="1" lang="en" sz="1200">
                <a:solidFill>
                  <a:srgbClr val="343764"/>
                </a:solidFill>
                <a:latin typeface="Dosis"/>
                <a:ea typeface="Dosis"/>
                <a:cs typeface="Dosis"/>
                <a:sym typeface="Dosis"/>
              </a:rPr>
              <a:t>Basys 3 Artix-7 FPGA Trainer Board:</a:t>
            </a:r>
            <a:endParaRPr b="1" sz="1200">
              <a:solidFill>
                <a:srgbClr val="343764"/>
              </a:solidFill>
              <a:latin typeface="Dosis"/>
              <a:ea typeface="Dosis"/>
              <a:cs typeface="Dosis"/>
              <a:sym typeface="Dosis"/>
            </a:endParaRPr>
          </a:p>
          <a:p>
            <a:pPr indent="-304800" lvl="0" marL="457200" rtl="0" algn="l">
              <a:lnSpc>
                <a:spcPct val="115000"/>
              </a:lnSpc>
              <a:spcBef>
                <a:spcPts val="2400"/>
              </a:spcBef>
              <a:spcAft>
                <a:spcPts val="0"/>
              </a:spcAft>
              <a:buClr>
                <a:srgbClr val="343764"/>
              </a:buClr>
              <a:buSzPts val="1200"/>
              <a:buFont typeface="Dosis"/>
              <a:buChar char="●"/>
            </a:pPr>
            <a:r>
              <a:rPr b="1" lang="en" sz="1200">
                <a:solidFill>
                  <a:srgbClr val="343764"/>
                </a:solidFill>
                <a:latin typeface="Dosis"/>
                <a:ea typeface="Dosis"/>
                <a:cs typeface="Dosis"/>
                <a:sym typeface="Dosis"/>
              </a:rPr>
              <a:t>Available on digikey</a:t>
            </a:r>
            <a:endParaRPr b="1" sz="1200">
              <a:solidFill>
                <a:srgbClr val="343764"/>
              </a:solidFill>
              <a:latin typeface="Dosis"/>
              <a:ea typeface="Dosis"/>
              <a:cs typeface="Dosis"/>
              <a:sym typeface="Dosis"/>
            </a:endParaRPr>
          </a:p>
          <a:p>
            <a:pPr indent="-304800" lvl="0" marL="457200" rtl="0" algn="l">
              <a:lnSpc>
                <a:spcPct val="115000"/>
              </a:lnSpc>
              <a:spcBef>
                <a:spcPts val="0"/>
              </a:spcBef>
              <a:spcAft>
                <a:spcPts val="0"/>
              </a:spcAft>
              <a:buClr>
                <a:srgbClr val="343764"/>
              </a:buClr>
              <a:buSzPts val="1200"/>
              <a:buFont typeface="Dosis"/>
              <a:buChar char="●"/>
            </a:pPr>
            <a:r>
              <a:rPr b="1" lang="en" sz="1200">
                <a:solidFill>
                  <a:srgbClr val="343764"/>
                </a:solidFill>
                <a:latin typeface="Dosis"/>
                <a:ea typeface="Dosis"/>
                <a:cs typeface="Dosis"/>
                <a:sym typeface="Dosis"/>
              </a:rPr>
              <a:t>https://digilent.com/shop/basys-3-artix-7-fpga-trainer-board-recommended-for-introductory-users/</a:t>
            </a:r>
            <a:endParaRPr b="1" sz="1200">
              <a:solidFill>
                <a:srgbClr val="343764"/>
              </a:solidFill>
              <a:latin typeface="Dosis"/>
              <a:ea typeface="Dosis"/>
              <a:cs typeface="Dosis"/>
              <a:sym typeface="Dosi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86979ec442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86979ec44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GPIO Pin Expanders</a:t>
            </a:r>
            <a:endParaRPr/>
          </a:p>
          <a:p>
            <a:pPr indent="-298450" lvl="0" marL="457200" rtl="0" algn="l">
              <a:spcBef>
                <a:spcPts val="0"/>
              </a:spcBef>
              <a:spcAft>
                <a:spcPts val="0"/>
              </a:spcAft>
              <a:buSzPts val="1100"/>
              <a:buAutoNum type="arabicPeriod"/>
            </a:pPr>
            <a:r>
              <a:rPr lang="en" u="sng">
                <a:solidFill>
                  <a:schemeClr val="hlink"/>
                </a:solidFill>
                <a:hlinkClick r:id="rId2"/>
              </a:rPr>
              <a:t>https://www.adafruit.com/product/5346?gclid=CjwKCAjw9-6oBhBaEiwAHv1QvIouJK2dAWjTSeaFB_3pKvtWkjtS-o8dAbkodCFtNZY735qyBXyTZBoCHXYQAvD_BwE</a:t>
            </a:r>
            <a:endParaRPr/>
          </a:p>
          <a:p>
            <a:pPr indent="-298450" lvl="0" marL="457200" rtl="0" algn="l">
              <a:spcBef>
                <a:spcPts val="0"/>
              </a:spcBef>
              <a:spcAft>
                <a:spcPts val="0"/>
              </a:spcAft>
              <a:buSzPts val="1100"/>
              <a:buAutoNum type="arabicPeriod"/>
            </a:pPr>
            <a:r>
              <a:rPr lang="en" u="sng">
                <a:solidFill>
                  <a:schemeClr val="hlink"/>
                </a:solidFill>
                <a:hlinkClick r:id="rId3"/>
              </a:rPr>
              <a:t>https://www.ti.com/lit/ds/symlink/tca6418e.pdf?ts=1696144660244&amp;ref_url=https%253A%252F%252Fwww.google.com%252F</a:t>
            </a:r>
            <a:endParaRPr/>
          </a:p>
          <a:p>
            <a:pPr indent="-298450" lvl="0" marL="457200" rtl="0" algn="l">
              <a:spcBef>
                <a:spcPts val="0"/>
              </a:spcBef>
              <a:spcAft>
                <a:spcPts val="0"/>
              </a:spcAft>
              <a:buSzPts val="1100"/>
              <a:buAutoNum type="arabicPeriod"/>
            </a:pPr>
            <a:r>
              <a:rPr lang="en"/>
              <a:t>https://www.mouser.com/datasheet/2/609/MAX7314-3130440.pdf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86979ec44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86979ec44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Dosis"/>
              <a:ea typeface="Dosis"/>
              <a:cs typeface="Dosis"/>
              <a:sym typeface="Dosis"/>
            </a:endParaRPr>
          </a:p>
          <a:p>
            <a:pPr indent="0" lvl="0" marL="45720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63b5d7a67_1_16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863b5d7a67_1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86979ec442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86979ec442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short term (by the end of first semester) serial communication will be achieved through an FPGA development board but in the long term will be consolidated into a integrated circuit.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851a802c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851a802c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86d2a14ae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86d2a14ae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Capacitive if we get parts, hoping to </a:t>
            </a:r>
            <a:r>
              <a:rPr lang="en"/>
              <a:t>have capacitive by hall of fame because it provides a more user-friendly experience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8668f5254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8668f5254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type of data transferred by the arrows and units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86d2a14ae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86d2a14ae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Low-power design techniques: reducing MCU operating voltage, using larger resistors, pulling </a:t>
            </a:r>
            <a:r>
              <a:rPr lang="en"/>
              <a:t>power</a:t>
            </a:r>
            <a:r>
              <a:rPr lang="en"/>
              <a:t> from the power port not from the arduino</a:t>
            </a:r>
            <a:endParaRPr/>
          </a:p>
          <a:p>
            <a:pPr indent="0" lvl="0" marL="0" rtl="0" algn="l">
              <a:spcBef>
                <a:spcPts val="0"/>
              </a:spcBef>
              <a:spcAft>
                <a:spcPts val="0"/>
              </a:spcAft>
              <a:buNone/>
            </a:pPr>
            <a:r>
              <a:rPr lang="en"/>
              <a:t>New circuit to work with capacitive touch screen is </a:t>
            </a:r>
            <a:r>
              <a:rPr lang="en"/>
              <a:t>likely</a:t>
            </a:r>
            <a:r>
              <a:rPr lang="en"/>
              <a:t> to consume less power which will affect other components</a:t>
            </a:r>
            <a:endParaRPr/>
          </a:p>
          <a:p>
            <a:pPr indent="0" lvl="0" marL="0" rtl="0" algn="l">
              <a:spcBef>
                <a:spcPts val="0"/>
              </a:spcBef>
              <a:spcAft>
                <a:spcPts val="0"/>
              </a:spcAft>
              <a:buNone/>
            </a:pPr>
            <a:r>
              <a:rPr lang="en"/>
              <a:t>Pad thickness: dissipate heat, place high power components like controllers and microprocessors in the center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86d2a14ae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86d2a14ae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 why we need EDA tools, what are industry standards?,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86d2a14ae4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86d2a14ae4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86d2a14ae4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86d2a14ae4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86d2a14ae4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86d2a14ae4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867c2e291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867c2e291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51a802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51a802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6ef15f4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86ef15f4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system based on </a:t>
            </a:r>
            <a:r>
              <a:rPr lang="en"/>
              <a:t>constraints with a focus on areas we deemed as especially challenging given our background and current knowledge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867c2e291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867c2e29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86ef15f4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86ef15f4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design challenges, system constraints, and functional diagram the different aspects of both the power system and enclosure are shown here. After delving into each aspect, the design options  highlighted have been selected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86ef15f4e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86ef15f4e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selected design options, we learned about </a:t>
            </a:r>
            <a:r>
              <a:rPr lang="en"/>
              <a:t>different</a:t>
            </a:r>
            <a:r>
              <a:rPr lang="en"/>
              <a:t> options for each design choice and </a:t>
            </a:r>
            <a:r>
              <a:rPr lang="en"/>
              <a:t>choose</a:t>
            </a:r>
            <a:r>
              <a:rPr lang="en"/>
              <a:t> the options highlighted in blue based on the pros and cons when compared to other options. The next step is to take these choice and continue to learn about how to integrate them into the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863b5d7a67_1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863b5d7a67_1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851a802c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851a802c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851a802c3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851a802c3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851a802c3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851a802c3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85a4db27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85a4db27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863b5d7a67_1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863b5d7a67_1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51a802c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51a802c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51a802c3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51a802c3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are currently pursuing two </a:t>
            </a:r>
            <a:r>
              <a:rPr lang="en"/>
              <a:t>pathways</a:t>
            </a:r>
            <a:r>
              <a:rPr lang="en"/>
              <a:t> to solve the same problem. We have protopad which uses a touchscreen as the primary user interface and we have protokit where the UI is constructed of hardware components (buttons, toggles, sliders). This gives our clients the flexibility to create a solution that makes the most sense for their system.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51a802c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51a802c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Keep updating this, fastest way to get someone up to speed with the project</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51a802c3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851a802c3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anything about the user flow charts from the System Architecture Diagrams need to change?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51a802c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851a802c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187225" y="3724500"/>
            <a:ext cx="8369700" cy="6699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02" name="Shape 102"/>
        <p:cNvGrpSpPr/>
        <p:nvPr/>
      </p:nvGrpSpPr>
      <p:grpSpPr>
        <a:xfrm>
          <a:off x="0" y="0"/>
          <a:ext cx="0" cy="0"/>
          <a:chOff x="0" y="0"/>
          <a:chExt cx="0" cy="0"/>
        </a:xfrm>
      </p:grpSpPr>
      <p:sp>
        <p:nvSpPr>
          <p:cNvPr id="103" name="Google Shape;103;p1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4" name="Google Shape;104;p1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5" name="Google Shape;105;p11"/>
          <p:cNvGrpSpPr/>
          <p:nvPr/>
        </p:nvGrpSpPr>
        <p:grpSpPr>
          <a:xfrm>
            <a:off x="-903537" y="-17561"/>
            <a:ext cx="10524355" cy="5171411"/>
            <a:chOff x="-903537" y="-17561"/>
            <a:chExt cx="10524355" cy="5171411"/>
          </a:xfrm>
        </p:grpSpPr>
        <p:sp>
          <p:nvSpPr>
            <p:cNvPr id="106" name="Google Shape;106;p1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 name="Google Shape;111;p11"/>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112" name="Shape 112"/>
        <p:cNvGrpSpPr/>
        <p:nvPr/>
      </p:nvGrpSpPr>
      <p:grpSpPr>
        <a:xfrm>
          <a:off x="0" y="0"/>
          <a:ext cx="0" cy="0"/>
          <a:chOff x="0" y="0"/>
          <a:chExt cx="0" cy="0"/>
        </a:xfrm>
      </p:grpSpPr>
      <p:sp>
        <p:nvSpPr>
          <p:cNvPr id="113" name="Google Shape;113;p1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114" name="Google Shape;114;p1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0" name="Google Shape;120;p1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1" name="Google Shape;121;p12"/>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2" name="Shape 122"/>
        <p:cNvGrpSpPr/>
        <p:nvPr/>
      </p:nvGrpSpPr>
      <p:grpSpPr>
        <a:xfrm>
          <a:off x="0" y="0"/>
          <a:ext cx="0" cy="0"/>
          <a:chOff x="0" y="0"/>
          <a:chExt cx="0" cy="0"/>
        </a:xfrm>
      </p:grpSpPr>
      <p:sp>
        <p:nvSpPr>
          <p:cNvPr id="123" name="Google Shape;123;p13"/>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4" name="Google Shape;124;p13"/>
          <p:cNvSpPr/>
          <p:nvPr/>
        </p:nvSpPr>
        <p:spPr>
          <a:xfrm flipH="1">
            <a:off x="742953" y="440630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flipH="1">
            <a:off x="7861618" y="440630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rtl="0">
              <a:spcBef>
                <a:spcPts val="360"/>
              </a:spcBef>
              <a:spcAft>
                <a:spcPts val="0"/>
              </a:spcAft>
              <a:buClr>
                <a:srgbClr val="FFFFFF"/>
              </a:buClr>
              <a:buSzPts val="1800"/>
              <a:buNone/>
              <a:defRPr sz="1800">
                <a:solidFill>
                  <a:srgbClr val="FFFFFF"/>
                </a:solidFill>
              </a:defRPr>
            </a:lvl1pPr>
          </a:lstStyle>
          <a:p/>
        </p:txBody>
      </p:sp>
      <p:sp>
        <p:nvSpPr>
          <p:cNvPr id="129" name="Google Shape;129;p1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30" name="Google Shape;130;p13"/>
          <p:cNvPicPr preferRelativeResize="0"/>
          <p:nvPr/>
        </p:nvPicPr>
        <p:blipFill rotWithShape="1">
          <a:blip r:embed="rId2">
            <a:alphaModFix/>
          </a:blip>
          <a:srcRect b="67910" l="19433" r="63208" t="19918"/>
          <a:stretch/>
        </p:blipFill>
        <p:spPr>
          <a:xfrm>
            <a:off x="7861625" y="4467825"/>
            <a:ext cx="1190450" cy="6260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1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33" name="Google Shape;133;p14"/>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137" name="Shape 137"/>
        <p:cNvGrpSpPr/>
        <p:nvPr/>
      </p:nvGrpSpPr>
      <p:grpSpPr>
        <a:xfrm>
          <a:off x="0" y="0"/>
          <a:ext cx="0" cy="0"/>
          <a:chOff x="0" y="0"/>
          <a:chExt cx="0" cy="0"/>
        </a:xfrm>
      </p:grpSpPr>
      <p:sp>
        <p:nvSpPr>
          <p:cNvPr id="138" name="Google Shape;138;p1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39" name="Google Shape;139;p15"/>
          <p:cNvSpPr/>
          <p:nvPr/>
        </p:nvSpPr>
        <p:spPr>
          <a:xfrm flipH="1">
            <a:off x="-903537" y="-1756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flipH="1">
            <a:off x="472134" y="-9525"/>
            <a:ext cx="518400" cy="749100"/>
          </a:xfrm>
          <a:prstGeom prst="parallelogram">
            <a:avLst>
              <a:gd fmla="val 7500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1">
  <p:cSld name="BLANK_1_1">
    <p:bg>
      <p:bgPr>
        <a:solidFill>
          <a:srgbClr val="222222"/>
        </a:solidFill>
      </p:bgPr>
    </p:bg>
    <p:spTree>
      <p:nvGrpSpPr>
        <p:cNvPr id="143" name="Shape 143"/>
        <p:cNvGrpSpPr/>
        <p:nvPr/>
      </p:nvGrpSpPr>
      <p:grpSpPr>
        <a:xfrm>
          <a:off x="0" y="0"/>
          <a:ext cx="0" cy="0"/>
          <a:chOff x="0" y="0"/>
          <a:chExt cx="0" cy="0"/>
        </a:xfrm>
      </p:grpSpPr>
      <p:sp>
        <p:nvSpPr>
          <p:cNvPr id="144" name="Google Shape;144;p16"/>
          <p:cNvSpPr/>
          <p:nvPr/>
        </p:nvSpPr>
        <p:spPr>
          <a:xfrm flipH="1">
            <a:off x="-903537" y="-871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47" name="Google Shape;147;p16"/>
          <p:cNvPicPr preferRelativeResize="0"/>
          <p:nvPr/>
        </p:nvPicPr>
        <p:blipFill rotWithShape="1">
          <a:blip r:embed="rId2">
            <a:alphaModFix/>
          </a:blip>
          <a:srcRect b="67910" l="19433" r="63208" t="19918"/>
          <a:stretch/>
        </p:blipFill>
        <p:spPr>
          <a:xfrm>
            <a:off x="7745950" y="-8700"/>
            <a:ext cx="1190450" cy="6260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48" name="Shape 148"/>
        <p:cNvGrpSpPr/>
        <p:nvPr/>
      </p:nvGrpSpPr>
      <p:grpSpPr>
        <a:xfrm>
          <a:off x="0" y="0"/>
          <a:ext cx="0" cy="0"/>
          <a:chOff x="0" y="0"/>
          <a:chExt cx="0" cy="0"/>
        </a:xfrm>
      </p:grpSpPr>
      <p:sp>
        <p:nvSpPr>
          <p:cNvPr id="149" name="Google Shape;149;p17"/>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0" name="Google Shape;150;p1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
  <p:cSld name="CUSTOM_1_1">
    <p:spTree>
      <p:nvGrpSpPr>
        <p:cNvPr id="151" name="Shape 151"/>
        <p:cNvGrpSpPr/>
        <p:nvPr/>
      </p:nvGrpSpPr>
      <p:grpSpPr>
        <a:xfrm>
          <a:off x="0" y="0"/>
          <a:ext cx="0" cy="0"/>
          <a:chOff x="0" y="0"/>
          <a:chExt cx="0" cy="0"/>
        </a:xfrm>
      </p:grpSpPr>
      <p:sp>
        <p:nvSpPr>
          <p:cNvPr id="152" name="Google Shape;152;p18"/>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3" name="Google Shape;153;p1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4" name="Google Shape;154;p1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5" name="Shape 155"/>
        <p:cNvGrpSpPr/>
        <p:nvPr/>
      </p:nvGrpSpPr>
      <p:grpSpPr>
        <a:xfrm>
          <a:off x="0" y="0"/>
          <a:ext cx="0" cy="0"/>
          <a:chOff x="0" y="0"/>
          <a:chExt cx="0" cy="0"/>
        </a:xfrm>
      </p:grpSpPr>
      <p:sp>
        <p:nvSpPr>
          <p:cNvPr id="156" name="Google Shape;15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7" name="Google Shape;15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8" name="Google Shape;15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 name="Shape 15"/>
        <p:cNvGrpSpPr/>
        <p:nvPr/>
      </p:nvGrpSpPr>
      <p:grpSpPr>
        <a:xfrm>
          <a:off x="0" y="0"/>
          <a:ext cx="0" cy="0"/>
          <a:chOff x="0" y="0"/>
          <a:chExt cx="0" cy="0"/>
        </a:xfrm>
      </p:grpSpPr>
      <p:sp>
        <p:nvSpPr>
          <p:cNvPr id="16" name="Google Shape;16;p3"/>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7" name="Google Shape;17;p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8" name="Google Shape;18;p3"/>
          <p:cNvGrpSpPr/>
          <p:nvPr/>
        </p:nvGrpSpPr>
        <p:grpSpPr>
          <a:xfrm>
            <a:off x="1526678" y="2220366"/>
            <a:ext cx="6090715" cy="702675"/>
            <a:chOff x="3571" y="2240822"/>
            <a:chExt cx="8120953" cy="936900"/>
          </a:xfrm>
        </p:grpSpPr>
        <p:sp>
          <p:nvSpPr>
            <p:cNvPr id="19" name="Google Shape;19;p3"/>
            <p:cNvSpPr/>
            <p:nvPr/>
          </p:nvSpPr>
          <p:spPr>
            <a:xfrm>
              <a:off x="3571"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3"/>
            <p:cNvSpPr txBox="1"/>
            <p:nvPr/>
          </p:nvSpPr>
          <p:spPr>
            <a:xfrm>
              <a:off x="31015"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1" name="Google Shape;21;p3"/>
            <p:cNvSpPr/>
            <p:nvPr/>
          </p:nvSpPr>
          <p:spPr>
            <a:xfrm>
              <a:off x="1721445"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 name="Google Shape;22;p3"/>
            <p:cNvSpPr txBox="1"/>
            <p:nvPr/>
          </p:nvSpPr>
          <p:spPr>
            <a:xfrm>
              <a:off x="1721445"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3" name="Google Shape;23;p3"/>
            <p:cNvSpPr/>
            <p:nvPr/>
          </p:nvSpPr>
          <p:spPr>
            <a:xfrm>
              <a:off x="2189956"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 name="Google Shape;24;p3"/>
            <p:cNvSpPr txBox="1"/>
            <p:nvPr/>
          </p:nvSpPr>
          <p:spPr>
            <a:xfrm>
              <a:off x="2217400"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5" name="Google Shape;25;p3"/>
            <p:cNvSpPr/>
            <p:nvPr/>
          </p:nvSpPr>
          <p:spPr>
            <a:xfrm>
              <a:off x="3907829"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 name="Google Shape;26;p3"/>
            <p:cNvSpPr txBox="1"/>
            <p:nvPr/>
          </p:nvSpPr>
          <p:spPr>
            <a:xfrm>
              <a:off x="3907829"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7" name="Google Shape;27;p3"/>
            <p:cNvSpPr/>
            <p:nvPr/>
          </p:nvSpPr>
          <p:spPr>
            <a:xfrm>
              <a:off x="4376340"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 name="Google Shape;28;p3"/>
            <p:cNvSpPr txBox="1"/>
            <p:nvPr/>
          </p:nvSpPr>
          <p:spPr>
            <a:xfrm>
              <a:off x="4403784"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9" name="Google Shape;29;p3"/>
            <p:cNvSpPr/>
            <p:nvPr/>
          </p:nvSpPr>
          <p:spPr>
            <a:xfrm>
              <a:off x="6094214"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 name="Google Shape;30;p3"/>
            <p:cNvSpPr txBox="1"/>
            <p:nvPr/>
          </p:nvSpPr>
          <p:spPr>
            <a:xfrm>
              <a:off x="6094214"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31" name="Google Shape;31;p3"/>
            <p:cNvSpPr/>
            <p:nvPr/>
          </p:nvSpPr>
          <p:spPr>
            <a:xfrm>
              <a:off x="6562724"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 name="Google Shape;32;p3"/>
            <p:cNvSpPr txBox="1"/>
            <p:nvPr/>
          </p:nvSpPr>
          <p:spPr>
            <a:xfrm>
              <a:off x="6590168"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5" name="Google Shape;16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33" name="Shape 33"/>
        <p:cNvGrpSpPr/>
        <p:nvPr/>
      </p:nvGrpSpPr>
      <p:grpSpPr>
        <a:xfrm>
          <a:off x="0" y="0"/>
          <a:ext cx="0" cy="0"/>
          <a:chOff x="0" y="0"/>
          <a:chExt cx="0" cy="0"/>
        </a:xfrm>
      </p:grpSpPr>
      <p:sp>
        <p:nvSpPr>
          <p:cNvPr id="34" name="Google Shape;34;p4"/>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35" name="Google Shape;35;p4"/>
          <p:cNvSpPr/>
          <p:nvPr/>
        </p:nvSpPr>
        <p:spPr>
          <a:xfrm flipH="1">
            <a:off x="-388900" y="4394400"/>
            <a:ext cx="8172300" cy="7491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6" name="Google Shape;36;p4"/>
          <p:cNvSpPr/>
          <p:nvPr/>
        </p:nvSpPr>
        <p:spPr>
          <a:xfrm flipH="1">
            <a:off x="1028475" y="4166400"/>
            <a:ext cx="8369700" cy="2280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 name="Google Shape;38;p4"/>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2.0">
  <p:cSld name="TITLE_1_2">
    <p:bg>
      <p:bgPr>
        <a:solidFill>
          <a:schemeClr val="accent1"/>
        </a:solidFill>
      </p:bgPr>
    </p:bg>
    <p:spTree>
      <p:nvGrpSpPr>
        <p:cNvPr id="39" name="Shape 39"/>
        <p:cNvGrpSpPr/>
        <p:nvPr/>
      </p:nvGrpSpPr>
      <p:grpSpPr>
        <a:xfrm>
          <a:off x="0" y="0"/>
          <a:ext cx="0" cy="0"/>
          <a:chOff x="0" y="0"/>
          <a:chExt cx="0" cy="0"/>
        </a:xfrm>
      </p:grpSpPr>
      <p:sp>
        <p:nvSpPr>
          <p:cNvPr id="40" name="Google Shape;40;p5"/>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41" name="Google Shape;41;p5"/>
          <p:cNvSpPr/>
          <p:nvPr/>
        </p:nvSpPr>
        <p:spPr>
          <a:xfrm flipH="1">
            <a:off x="929650" y="3642425"/>
            <a:ext cx="8629800" cy="752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 name="Shape 43"/>
        <p:cNvGrpSpPr/>
        <p:nvPr/>
      </p:nvGrpSpPr>
      <p:grpSpPr>
        <a:xfrm>
          <a:off x="0" y="0"/>
          <a:ext cx="0" cy="0"/>
          <a:chOff x="0" y="0"/>
          <a:chExt cx="0" cy="0"/>
        </a:xfrm>
      </p:grpSpPr>
      <p:sp>
        <p:nvSpPr>
          <p:cNvPr id="44" name="Google Shape;44;p6"/>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45" name="Google Shape;45;p6"/>
          <p:cNvSpPr/>
          <p:nvPr/>
        </p:nvSpPr>
        <p:spPr>
          <a:xfrm flipH="1">
            <a:off x="-647600" y="-14750"/>
            <a:ext cx="24819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rtl="0">
              <a:spcBef>
                <a:spcPts val="0"/>
              </a:spcBef>
              <a:spcAft>
                <a:spcPts val="0"/>
              </a:spcAft>
              <a:buSzPts val="3600"/>
              <a:buChar char="▹"/>
              <a:defRPr i="1" sz="3600"/>
            </a:lvl9pPr>
          </a:lstStyle>
          <a:p/>
        </p:txBody>
      </p:sp>
      <p:sp>
        <p:nvSpPr>
          <p:cNvPr id="47" name="Google Shape;47;p6"/>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48" name="Google Shape;48;p6"/>
          <p:cNvSpPr/>
          <p:nvPr/>
        </p:nvSpPr>
        <p:spPr>
          <a:xfrm flipH="1">
            <a:off x="1440947" y="-14750"/>
            <a:ext cx="7458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flipH="1">
            <a:off x="6957299" y="4394650"/>
            <a:ext cx="26439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51" name="Google Shape;51;p6"/>
          <p:cNvSpPr/>
          <p:nvPr/>
        </p:nvSpPr>
        <p:spPr>
          <a:xfrm flipH="1">
            <a:off x="6626547" y="4394650"/>
            <a:ext cx="7458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2" name="Shape 52"/>
        <p:cNvGrpSpPr/>
        <p:nvPr/>
      </p:nvGrpSpPr>
      <p:grpSpPr>
        <a:xfrm>
          <a:off x="0" y="0"/>
          <a:ext cx="0" cy="0"/>
          <a:chOff x="0" y="0"/>
          <a:chExt cx="0" cy="0"/>
        </a:xfrm>
      </p:grpSpPr>
      <p:grpSp>
        <p:nvGrpSpPr>
          <p:cNvPr id="53" name="Google Shape;53;p7"/>
          <p:cNvGrpSpPr/>
          <p:nvPr/>
        </p:nvGrpSpPr>
        <p:grpSpPr>
          <a:xfrm>
            <a:off x="-903537" y="-38100"/>
            <a:ext cx="10524355" cy="5214650"/>
            <a:chOff x="-903537" y="-38100"/>
            <a:chExt cx="10524355" cy="5214650"/>
          </a:xfrm>
        </p:grpSpPr>
        <p:sp>
          <p:nvSpPr>
            <p:cNvPr id="54" name="Google Shape;54;p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55" name="Google Shape;55;p7"/>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1" name="Google Shape;61;p7"/>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2" name="Google Shape;62;p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7"/>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4" name="Shape 64"/>
        <p:cNvGrpSpPr/>
        <p:nvPr/>
      </p:nvGrpSpPr>
      <p:grpSpPr>
        <a:xfrm>
          <a:off x="0" y="0"/>
          <a:ext cx="0" cy="0"/>
          <a:chOff x="0" y="0"/>
          <a:chExt cx="0" cy="0"/>
        </a:xfrm>
      </p:grpSpPr>
      <p:grpSp>
        <p:nvGrpSpPr>
          <p:cNvPr id="65" name="Google Shape;65;p8"/>
          <p:cNvGrpSpPr/>
          <p:nvPr/>
        </p:nvGrpSpPr>
        <p:grpSpPr>
          <a:xfrm>
            <a:off x="-903537" y="-38100"/>
            <a:ext cx="10524355" cy="5214650"/>
            <a:chOff x="-903537" y="-38100"/>
            <a:chExt cx="10524355" cy="5214650"/>
          </a:xfrm>
        </p:grpSpPr>
        <p:sp>
          <p:nvSpPr>
            <p:cNvPr id="66" name="Google Shape;66;p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67" name="Google Shape;67;p8"/>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8"/>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b="0" sz="2400"/>
            </a:lvl2pPr>
            <a:lvl3pPr lvl="2" rtl="0">
              <a:spcBef>
                <a:spcPts val="0"/>
              </a:spcBef>
              <a:spcAft>
                <a:spcPts val="0"/>
              </a:spcAft>
              <a:buSzPts val="2400"/>
              <a:buNone/>
              <a:defRPr b="0" sz="2400"/>
            </a:lvl3pPr>
            <a:lvl4pPr lvl="3" rtl="0">
              <a:spcBef>
                <a:spcPts val="0"/>
              </a:spcBef>
              <a:spcAft>
                <a:spcPts val="0"/>
              </a:spcAft>
              <a:buSzPts val="2400"/>
              <a:buNone/>
              <a:defRPr b="0" sz="2400"/>
            </a:lvl4pPr>
            <a:lvl5pPr lvl="4" rtl="0">
              <a:spcBef>
                <a:spcPts val="0"/>
              </a:spcBef>
              <a:spcAft>
                <a:spcPts val="0"/>
              </a:spcAft>
              <a:buSzPts val="2400"/>
              <a:buNone/>
              <a:defRPr b="0" sz="2400"/>
            </a:lvl5pPr>
            <a:lvl6pPr lvl="5" rtl="0">
              <a:spcBef>
                <a:spcPts val="0"/>
              </a:spcBef>
              <a:spcAft>
                <a:spcPts val="0"/>
              </a:spcAft>
              <a:buSzPts val="2400"/>
              <a:buNone/>
              <a:defRPr b="0" sz="2400"/>
            </a:lvl6pPr>
            <a:lvl7pPr lvl="6" rtl="0">
              <a:spcBef>
                <a:spcPts val="0"/>
              </a:spcBef>
              <a:spcAft>
                <a:spcPts val="0"/>
              </a:spcAft>
              <a:buSzPts val="2400"/>
              <a:buNone/>
              <a:defRPr b="0" sz="2400"/>
            </a:lvl7pPr>
            <a:lvl8pPr lvl="7" rtl="0">
              <a:spcBef>
                <a:spcPts val="0"/>
              </a:spcBef>
              <a:spcAft>
                <a:spcPts val="0"/>
              </a:spcAft>
              <a:buSzPts val="2400"/>
              <a:buNone/>
              <a:defRPr b="0" sz="2400"/>
            </a:lvl8pPr>
            <a:lvl9pPr lvl="8" rtl="0">
              <a:spcBef>
                <a:spcPts val="0"/>
              </a:spcBef>
              <a:spcAft>
                <a:spcPts val="0"/>
              </a:spcAft>
              <a:buSzPts val="2400"/>
              <a:buNone/>
              <a:defRPr b="0" sz="2400"/>
            </a:lvl9pPr>
          </a:lstStyle>
          <a:p/>
        </p:txBody>
      </p:sp>
      <p:sp>
        <p:nvSpPr>
          <p:cNvPr id="73" name="Google Shape;73;p8"/>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4" name="Google Shape;74;p8"/>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5" name="Google Shape;75;p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6" name="Google Shape;76;p8"/>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7" name="Shape 77"/>
        <p:cNvGrpSpPr/>
        <p:nvPr/>
      </p:nvGrpSpPr>
      <p:grpSpPr>
        <a:xfrm>
          <a:off x="0" y="0"/>
          <a:ext cx="0" cy="0"/>
          <a:chOff x="0" y="0"/>
          <a:chExt cx="0" cy="0"/>
        </a:xfrm>
      </p:grpSpPr>
      <p:grpSp>
        <p:nvGrpSpPr>
          <p:cNvPr id="78" name="Google Shape;78;p9"/>
          <p:cNvGrpSpPr/>
          <p:nvPr/>
        </p:nvGrpSpPr>
        <p:grpSpPr>
          <a:xfrm>
            <a:off x="-903537" y="-38100"/>
            <a:ext cx="10524355" cy="5214650"/>
            <a:chOff x="-903537" y="-38100"/>
            <a:chExt cx="10524355" cy="5214650"/>
          </a:xfrm>
        </p:grpSpPr>
        <p:sp>
          <p:nvSpPr>
            <p:cNvPr id="79" name="Google Shape;79;p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80" name="Google Shape;80;p9"/>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 name="Google Shape;86;p9"/>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7" name="Google Shape;87;p9"/>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8" name="Google Shape;88;p9"/>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9" name="Google Shape;89;p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90" name="Google Shape;90;p9"/>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grpSp>
        <p:nvGrpSpPr>
          <p:cNvPr id="92" name="Google Shape;92;p10"/>
          <p:cNvGrpSpPr/>
          <p:nvPr/>
        </p:nvGrpSpPr>
        <p:grpSpPr>
          <a:xfrm>
            <a:off x="-903537" y="-38100"/>
            <a:ext cx="10524355" cy="5214650"/>
            <a:chOff x="-903537" y="-38100"/>
            <a:chExt cx="10524355" cy="5214650"/>
          </a:xfrm>
        </p:grpSpPr>
        <p:sp>
          <p:nvSpPr>
            <p:cNvPr id="93" name="Google Shape;93;p1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94" name="Google Shape;94;p10"/>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0" name="Google Shape;100;p1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01" name="Google Shape;101;p10"/>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p:txBody>
      </p:sp>
      <p:sp>
        <p:nvSpPr>
          <p:cNvPr id="7" name="Google Shape;7;p1"/>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rtl="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indent="-381000" lvl="2" marL="1371600" rtl="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indent="-342900" lvl="3" marL="1828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indent="-342900" lvl="4" marL="22860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indent="-342900" lvl="5" marL="27432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indent="-342900" lvl="6" marL="32004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indent="-342900" lvl="7" marL="36576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indent="-342900" lvl="8" marL="4114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rtl="0" algn="ctr">
              <a:buNone/>
              <a:defRPr b="1" sz="1300">
                <a:solidFill>
                  <a:schemeClr val="lt1"/>
                </a:solidFill>
                <a:latin typeface="Roboto"/>
                <a:ea typeface="Roboto"/>
                <a:cs typeface="Roboto"/>
                <a:sym typeface="Roboto"/>
              </a:defRPr>
            </a:lvl1pPr>
            <a:lvl2pPr lvl="1" rtl="0" algn="ctr">
              <a:buNone/>
              <a:defRPr b="1" sz="1300">
                <a:solidFill>
                  <a:schemeClr val="lt1"/>
                </a:solidFill>
                <a:latin typeface="Roboto"/>
                <a:ea typeface="Roboto"/>
                <a:cs typeface="Roboto"/>
                <a:sym typeface="Roboto"/>
              </a:defRPr>
            </a:lvl2pPr>
            <a:lvl3pPr lvl="2" rtl="0" algn="ctr">
              <a:buNone/>
              <a:defRPr b="1" sz="1300">
                <a:solidFill>
                  <a:schemeClr val="lt1"/>
                </a:solidFill>
                <a:latin typeface="Roboto"/>
                <a:ea typeface="Roboto"/>
                <a:cs typeface="Roboto"/>
                <a:sym typeface="Roboto"/>
              </a:defRPr>
            </a:lvl3pPr>
            <a:lvl4pPr lvl="3" rtl="0" algn="ctr">
              <a:buNone/>
              <a:defRPr b="1" sz="1300">
                <a:solidFill>
                  <a:schemeClr val="lt1"/>
                </a:solidFill>
                <a:latin typeface="Roboto"/>
                <a:ea typeface="Roboto"/>
                <a:cs typeface="Roboto"/>
                <a:sym typeface="Roboto"/>
              </a:defRPr>
            </a:lvl4pPr>
            <a:lvl5pPr lvl="4" rtl="0" algn="ctr">
              <a:buNone/>
              <a:defRPr b="1" sz="1300">
                <a:solidFill>
                  <a:schemeClr val="lt1"/>
                </a:solidFill>
                <a:latin typeface="Roboto"/>
                <a:ea typeface="Roboto"/>
                <a:cs typeface="Roboto"/>
                <a:sym typeface="Roboto"/>
              </a:defRPr>
            </a:lvl5pPr>
            <a:lvl6pPr lvl="5" rtl="0" algn="ctr">
              <a:buNone/>
              <a:defRPr b="1" sz="1300">
                <a:solidFill>
                  <a:schemeClr val="lt1"/>
                </a:solidFill>
                <a:latin typeface="Roboto"/>
                <a:ea typeface="Roboto"/>
                <a:cs typeface="Roboto"/>
                <a:sym typeface="Roboto"/>
              </a:defRPr>
            </a:lvl6pPr>
            <a:lvl7pPr lvl="6" rtl="0" algn="ctr">
              <a:buNone/>
              <a:defRPr b="1" sz="1300">
                <a:solidFill>
                  <a:schemeClr val="lt1"/>
                </a:solidFill>
                <a:latin typeface="Roboto"/>
                <a:ea typeface="Roboto"/>
                <a:cs typeface="Roboto"/>
                <a:sym typeface="Roboto"/>
              </a:defRPr>
            </a:lvl7pPr>
            <a:lvl8pPr lvl="7" rtl="0" algn="ctr">
              <a:buNone/>
              <a:defRPr b="1" sz="1300">
                <a:solidFill>
                  <a:schemeClr val="lt1"/>
                </a:solidFill>
                <a:latin typeface="Roboto"/>
                <a:ea typeface="Roboto"/>
                <a:cs typeface="Roboto"/>
                <a:sym typeface="Roboto"/>
              </a:defRPr>
            </a:lvl8pPr>
            <a:lvl9pPr lvl="8" rtl="0" algn="ctr">
              <a:buNone/>
              <a:defRPr b="1" sz="13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9.png"/><Relationship Id="rId5" Type="http://schemas.openxmlformats.org/officeDocument/2006/relationships/image" Target="../media/image10.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60.jpg"/><Relationship Id="rId4" Type="http://schemas.openxmlformats.org/officeDocument/2006/relationships/image" Target="../media/image53.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65.jp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54.png"/><Relationship Id="rId6"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54.png"/><Relationship Id="rId6"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25.png"/><Relationship Id="rId5" Type="http://schemas.openxmlformats.org/officeDocument/2006/relationships/image" Target="../media/image19.jpg"/><Relationship Id="rId6" Type="http://schemas.openxmlformats.org/officeDocument/2006/relationships/image" Target="../media/image32.png"/><Relationship Id="rId7"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ctrTitle"/>
          </p:nvPr>
        </p:nvSpPr>
        <p:spPr>
          <a:xfrm>
            <a:off x="1172400" y="201492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ProtoControl</a:t>
            </a:r>
            <a:endParaRPr b="1"/>
          </a:p>
        </p:txBody>
      </p:sp>
      <p:sp>
        <p:nvSpPr>
          <p:cNvPr id="171" name="Google Shape;171;p22"/>
          <p:cNvSpPr txBox="1"/>
          <p:nvPr>
            <p:ph idx="4294967295" type="subTitle"/>
          </p:nvPr>
        </p:nvSpPr>
        <p:spPr>
          <a:xfrm>
            <a:off x="1480300" y="3800200"/>
            <a:ext cx="77151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600"/>
              </a:spcBef>
              <a:spcAft>
                <a:spcPts val="0"/>
              </a:spcAft>
              <a:buSzPts val="935"/>
              <a:buNone/>
            </a:pPr>
            <a:r>
              <a:rPr lang="en" sz="1800"/>
              <a:t>Kelly Mae Allen, Abisha Fenn, Nida Kosedagi, Parker Sexton, William Wood</a:t>
            </a:r>
            <a:endParaRPr sz="1800"/>
          </a:p>
        </p:txBody>
      </p:sp>
      <p:pic>
        <p:nvPicPr>
          <p:cNvPr id="172" name="Google Shape;172;p22"/>
          <p:cNvPicPr preferRelativeResize="0"/>
          <p:nvPr/>
        </p:nvPicPr>
        <p:blipFill>
          <a:blip r:embed="rId3">
            <a:alphaModFix/>
          </a:blip>
          <a:stretch>
            <a:fillRect/>
          </a:stretch>
        </p:blipFill>
        <p:spPr>
          <a:xfrm>
            <a:off x="6080725" y="0"/>
            <a:ext cx="3114675" cy="103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Subsystem - Software</a:t>
            </a:r>
            <a:endParaRPr/>
          </a:p>
        </p:txBody>
      </p:sp>
      <p:grpSp>
        <p:nvGrpSpPr>
          <p:cNvPr id="244" name="Google Shape;244;p31"/>
          <p:cNvGrpSpPr/>
          <p:nvPr/>
        </p:nvGrpSpPr>
        <p:grpSpPr>
          <a:xfrm>
            <a:off x="777400" y="1110804"/>
            <a:ext cx="7589196" cy="2601748"/>
            <a:chOff x="706" y="315702"/>
            <a:chExt cx="10514264" cy="3719971"/>
          </a:xfrm>
        </p:grpSpPr>
        <p:sp>
          <p:nvSpPr>
            <p:cNvPr id="245" name="Google Shape;245;p31"/>
            <p:cNvSpPr/>
            <p:nvPr/>
          </p:nvSpPr>
          <p:spPr>
            <a:xfrm>
              <a:off x="5257800" y="1852864"/>
              <a:ext cx="3720000" cy="645600"/>
            </a:xfrm>
            <a:custGeom>
              <a:rect b="b" l="l" r="r" t="t"/>
              <a:pathLst>
                <a:path extrusionOk="0" h="120000" w="120000">
                  <a:moveTo>
                    <a:pt x="0" y="0"/>
                  </a:moveTo>
                  <a:lnTo>
                    <a:pt x="0" y="60000"/>
                  </a:lnTo>
                  <a:lnTo>
                    <a:pt x="120000" y="60000"/>
                  </a:lnTo>
                  <a:lnTo>
                    <a:pt x="120000" y="120000"/>
                  </a:lnTo>
                </a:path>
              </a:pathLst>
            </a:custGeom>
            <a:noFill/>
            <a:ln cap="flat" cmpd="sng" w="12700">
              <a:solidFill>
                <a:srgbClr val="343764"/>
              </a:solidFill>
              <a:prstDash val="solid"/>
              <a:miter lim="800000"/>
              <a:headEnd len="sm" w="sm" type="none"/>
              <a:tailEnd len="sm" w="sm" type="none"/>
            </a:ln>
          </p:spPr>
        </p:sp>
        <p:sp>
          <p:nvSpPr>
            <p:cNvPr id="246" name="Google Shape;246;p31"/>
            <p:cNvSpPr/>
            <p:nvPr/>
          </p:nvSpPr>
          <p:spPr>
            <a:xfrm>
              <a:off x="5212080" y="1852864"/>
              <a:ext cx="91500" cy="645600"/>
            </a:xfrm>
            <a:custGeom>
              <a:rect b="b" l="l" r="r" t="t"/>
              <a:pathLst>
                <a:path extrusionOk="0" h="120000" w="120000">
                  <a:moveTo>
                    <a:pt x="60000" y="0"/>
                  </a:moveTo>
                  <a:lnTo>
                    <a:pt x="60000" y="120000"/>
                  </a:lnTo>
                </a:path>
              </a:pathLst>
            </a:custGeom>
            <a:noFill/>
            <a:ln cap="flat" cmpd="sng" w="12700">
              <a:solidFill>
                <a:srgbClr val="343764"/>
              </a:solidFill>
              <a:prstDash val="solid"/>
              <a:miter lim="800000"/>
              <a:headEnd len="sm" w="sm" type="none"/>
              <a:tailEnd len="sm" w="sm" type="none"/>
            </a:ln>
          </p:spPr>
        </p:sp>
        <p:sp>
          <p:nvSpPr>
            <p:cNvPr id="247" name="Google Shape;247;p31"/>
            <p:cNvSpPr/>
            <p:nvPr/>
          </p:nvSpPr>
          <p:spPr>
            <a:xfrm>
              <a:off x="1537867" y="1852864"/>
              <a:ext cx="3720000" cy="645600"/>
            </a:xfrm>
            <a:custGeom>
              <a:rect b="b" l="l" r="r" t="t"/>
              <a:pathLst>
                <a:path extrusionOk="0" h="120000" w="120000">
                  <a:moveTo>
                    <a:pt x="120000" y="0"/>
                  </a:moveTo>
                  <a:lnTo>
                    <a:pt x="120000" y="60000"/>
                  </a:lnTo>
                  <a:lnTo>
                    <a:pt x="0" y="60000"/>
                  </a:lnTo>
                  <a:lnTo>
                    <a:pt x="0" y="120000"/>
                  </a:lnTo>
                </a:path>
              </a:pathLst>
            </a:custGeom>
            <a:noFill/>
            <a:ln cap="flat" cmpd="sng" w="12700">
              <a:solidFill>
                <a:srgbClr val="343764"/>
              </a:solidFill>
              <a:prstDash val="solid"/>
              <a:miter lim="800000"/>
              <a:headEnd len="sm" w="sm" type="none"/>
              <a:tailEnd len="sm" w="sm" type="none"/>
            </a:ln>
          </p:spPr>
        </p:sp>
        <p:sp>
          <p:nvSpPr>
            <p:cNvPr id="248" name="Google Shape;248;p31"/>
            <p:cNvSpPr/>
            <p:nvPr/>
          </p:nvSpPr>
          <p:spPr>
            <a:xfrm>
              <a:off x="3720638" y="315702"/>
              <a:ext cx="3074400" cy="1537200"/>
            </a:xfrm>
            <a:prstGeom prst="rect">
              <a:avLst/>
            </a:prstGeom>
            <a:solidFill>
              <a:srgbClr val="4372C3"/>
            </a:solidFill>
            <a:ln cap="flat" cmpd="sng" w="12700">
              <a:solidFill>
                <a:srgbClr val="54372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 name="Google Shape;249;p31"/>
            <p:cNvSpPr txBox="1"/>
            <p:nvPr/>
          </p:nvSpPr>
          <p:spPr>
            <a:xfrm>
              <a:off x="3720638" y="315702"/>
              <a:ext cx="3074400" cy="1537200"/>
            </a:xfrm>
            <a:prstGeom prst="rect">
              <a:avLst/>
            </a:prstGeom>
            <a:solidFill>
              <a:srgbClr val="343764"/>
            </a:solidFill>
            <a:ln cap="flat" cmpd="sng" w="9525">
              <a:solidFill>
                <a:srgbClr val="343764"/>
              </a:solidFill>
              <a:prstDash val="solid"/>
              <a:round/>
              <a:headEnd len="sm" w="sm" type="none"/>
              <a:tailEnd len="sm" w="sm" type="none"/>
            </a:ln>
          </p:spPr>
          <p:txBody>
            <a:bodyPr anchorCtr="0" anchor="ctr" bIns="30950" lIns="30950" spcFirstLastPara="1" rIns="30950" wrap="square" tIns="30950">
              <a:noAutofit/>
            </a:bodyPr>
            <a:lstStyle/>
            <a:p>
              <a:pPr indent="0" lvl="0" marL="0" marR="0" rtl="0" algn="ctr">
                <a:lnSpc>
                  <a:spcPct val="90000"/>
                </a:lnSpc>
                <a:spcBef>
                  <a:spcPts val="0"/>
                </a:spcBef>
                <a:spcAft>
                  <a:spcPts val="0"/>
                </a:spcAft>
                <a:buClr>
                  <a:srgbClr val="FFFFFF"/>
                </a:buClr>
                <a:buSzPts val="4900"/>
                <a:buFont typeface="Calibri"/>
                <a:buNone/>
              </a:pPr>
              <a:r>
                <a:rPr lang="en" sz="2400">
                  <a:solidFill>
                    <a:schemeClr val="lt1"/>
                  </a:solidFill>
                  <a:latin typeface="Dosis"/>
                  <a:ea typeface="Dosis"/>
                  <a:cs typeface="Dosis"/>
                  <a:sym typeface="Dosis"/>
                </a:rPr>
                <a:t>ProtoControl Software</a:t>
              </a:r>
              <a:endParaRPr i="0" sz="2400" u="none" cap="none" strike="noStrike">
                <a:solidFill>
                  <a:srgbClr val="212121"/>
                </a:solidFill>
                <a:latin typeface="Dosis"/>
                <a:ea typeface="Dosis"/>
                <a:cs typeface="Dosis"/>
                <a:sym typeface="Dosis"/>
              </a:endParaRPr>
            </a:p>
          </p:txBody>
        </p:sp>
        <p:sp>
          <p:nvSpPr>
            <p:cNvPr id="250" name="Google Shape;250;p31"/>
            <p:cNvSpPr/>
            <p:nvPr/>
          </p:nvSpPr>
          <p:spPr>
            <a:xfrm>
              <a:off x="706" y="2498473"/>
              <a:ext cx="3074400" cy="1537200"/>
            </a:xfrm>
            <a:prstGeom prst="rect">
              <a:avLst/>
            </a:prstGeom>
            <a:solidFill>
              <a:srgbClr val="4372C3"/>
            </a:solidFill>
            <a:ln cap="flat" cmpd="sng" w="12700">
              <a:solidFill>
                <a:srgbClr val="54372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 name="Google Shape;251;p31"/>
            <p:cNvSpPr txBox="1"/>
            <p:nvPr/>
          </p:nvSpPr>
          <p:spPr>
            <a:xfrm>
              <a:off x="706" y="2498473"/>
              <a:ext cx="3074400" cy="1537200"/>
            </a:xfrm>
            <a:prstGeom prst="rect">
              <a:avLst/>
            </a:prstGeom>
            <a:solidFill>
              <a:srgbClr val="E9EAFD"/>
            </a:solidFill>
            <a:ln cap="flat" cmpd="sng" w="9525">
              <a:solidFill>
                <a:srgbClr val="E9EAFD"/>
              </a:solidFill>
              <a:prstDash val="solid"/>
              <a:round/>
              <a:headEnd len="sm" w="sm" type="none"/>
              <a:tailEnd len="sm" w="sm" type="none"/>
            </a:ln>
          </p:spPr>
          <p:txBody>
            <a:bodyPr anchorCtr="0" anchor="ctr" bIns="30950" lIns="30950" spcFirstLastPara="1" rIns="30950" wrap="square" tIns="30950">
              <a:noAutofit/>
            </a:bodyPr>
            <a:lstStyle/>
            <a:p>
              <a:pPr indent="0" lvl="0" marL="0" marR="0" rtl="0" algn="ctr">
                <a:lnSpc>
                  <a:spcPct val="90000"/>
                </a:lnSpc>
                <a:spcBef>
                  <a:spcPts val="0"/>
                </a:spcBef>
                <a:spcAft>
                  <a:spcPts val="0"/>
                </a:spcAft>
                <a:buClr>
                  <a:srgbClr val="FFFFFF"/>
                </a:buClr>
                <a:buSzPts val="4900"/>
                <a:buFont typeface="Calibri"/>
                <a:buNone/>
              </a:pPr>
              <a:r>
                <a:rPr lang="en" sz="3000">
                  <a:solidFill>
                    <a:schemeClr val="dk1"/>
                  </a:solidFill>
                  <a:latin typeface="Dosis"/>
                  <a:ea typeface="Dosis"/>
                  <a:cs typeface="Dosis"/>
                  <a:sym typeface="Dosis"/>
                </a:rPr>
                <a:t>Website</a:t>
              </a:r>
              <a:endParaRPr i="0" sz="3000" u="none" cap="none" strike="noStrike">
                <a:solidFill>
                  <a:schemeClr val="dk1"/>
                </a:solidFill>
                <a:latin typeface="Dosis"/>
                <a:ea typeface="Dosis"/>
                <a:cs typeface="Dosis"/>
                <a:sym typeface="Dosis"/>
              </a:endParaRPr>
            </a:p>
          </p:txBody>
        </p:sp>
        <p:sp>
          <p:nvSpPr>
            <p:cNvPr id="252" name="Google Shape;252;p31"/>
            <p:cNvSpPr/>
            <p:nvPr/>
          </p:nvSpPr>
          <p:spPr>
            <a:xfrm>
              <a:off x="3720638" y="2498473"/>
              <a:ext cx="3074400" cy="1537200"/>
            </a:xfrm>
            <a:prstGeom prst="rect">
              <a:avLst/>
            </a:prstGeom>
            <a:solidFill>
              <a:srgbClr val="4372C3"/>
            </a:solidFill>
            <a:ln cap="flat" cmpd="sng" w="12700">
              <a:solidFill>
                <a:srgbClr val="54372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 name="Google Shape;253;p31"/>
            <p:cNvSpPr txBox="1"/>
            <p:nvPr/>
          </p:nvSpPr>
          <p:spPr>
            <a:xfrm>
              <a:off x="3720638" y="2498473"/>
              <a:ext cx="3074400" cy="1537200"/>
            </a:xfrm>
            <a:prstGeom prst="rect">
              <a:avLst/>
            </a:prstGeom>
            <a:solidFill>
              <a:srgbClr val="E9EAFD"/>
            </a:solidFill>
            <a:ln cap="flat" cmpd="sng" w="9525">
              <a:solidFill>
                <a:srgbClr val="E9EAFD"/>
              </a:solidFill>
              <a:prstDash val="solid"/>
              <a:round/>
              <a:headEnd len="sm" w="sm" type="none"/>
              <a:tailEnd len="sm" w="sm" type="none"/>
            </a:ln>
          </p:spPr>
          <p:txBody>
            <a:bodyPr anchorCtr="0" anchor="ctr" bIns="30950" lIns="30950" spcFirstLastPara="1" rIns="30950" wrap="square" tIns="30950">
              <a:noAutofit/>
            </a:bodyPr>
            <a:lstStyle/>
            <a:p>
              <a:pPr indent="0" lvl="0" marL="0" marR="0" rtl="0" algn="ctr">
                <a:lnSpc>
                  <a:spcPct val="90000"/>
                </a:lnSpc>
                <a:spcBef>
                  <a:spcPts val="0"/>
                </a:spcBef>
                <a:spcAft>
                  <a:spcPts val="0"/>
                </a:spcAft>
                <a:buClr>
                  <a:srgbClr val="FFFFFF"/>
                </a:buClr>
                <a:buSzPts val="4900"/>
                <a:buFont typeface="Calibri"/>
                <a:buNone/>
              </a:pPr>
              <a:r>
                <a:rPr lang="en" sz="2000">
                  <a:solidFill>
                    <a:schemeClr val="dk1"/>
                  </a:solidFill>
                  <a:latin typeface="Dosis"/>
                  <a:ea typeface="Dosis"/>
                  <a:cs typeface="Dosis"/>
                  <a:sym typeface="Dosis"/>
                </a:rPr>
                <a:t>Artificial Intelligence/ Cloud Services</a:t>
              </a:r>
              <a:endParaRPr i="0" sz="2000" u="none" cap="none" strike="noStrike">
                <a:solidFill>
                  <a:schemeClr val="dk1"/>
                </a:solidFill>
                <a:latin typeface="Dosis"/>
                <a:ea typeface="Dosis"/>
                <a:cs typeface="Dosis"/>
                <a:sym typeface="Dosis"/>
              </a:endParaRPr>
            </a:p>
          </p:txBody>
        </p:sp>
        <p:sp>
          <p:nvSpPr>
            <p:cNvPr id="254" name="Google Shape;254;p31"/>
            <p:cNvSpPr/>
            <p:nvPr/>
          </p:nvSpPr>
          <p:spPr>
            <a:xfrm>
              <a:off x="7440570" y="2498473"/>
              <a:ext cx="3074400" cy="1537200"/>
            </a:xfrm>
            <a:prstGeom prst="rect">
              <a:avLst/>
            </a:prstGeom>
            <a:solidFill>
              <a:srgbClr val="4372C3"/>
            </a:solidFill>
            <a:ln cap="flat" cmpd="sng" w="12700">
              <a:solidFill>
                <a:srgbClr val="54372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 name="Google Shape;255;p31"/>
            <p:cNvSpPr txBox="1"/>
            <p:nvPr/>
          </p:nvSpPr>
          <p:spPr>
            <a:xfrm>
              <a:off x="7440570" y="2498473"/>
              <a:ext cx="3074400" cy="1537200"/>
            </a:xfrm>
            <a:prstGeom prst="rect">
              <a:avLst/>
            </a:prstGeom>
            <a:solidFill>
              <a:srgbClr val="E9EAFD"/>
            </a:solidFill>
            <a:ln cap="flat" cmpd="sng" w="9525">
              <a:solidFill>
                <a:srgbClr val="E9EAFD"/>
              </a:solidFill>
              <a:prstDash val="solid"/>
              <a:round/>
              <a:headEnd len="sm" w="sm" type="none"/>
              <a:tailEnd len="sm" w="sm" type="none"/>
            </a:ln>
          </p:spPr>
          <p:txBody>
            <a:bodyPr anchorCtr="0" anchor="ctr" bIns="30950" lIns="30950" spcFirstLastPara="1" rIns="30950" wrap="square" tIns="30950">
              <a:noAutofit/>
            </a:bodyPr>
            <a:lstStyle/>
            <a:p>
              <a:pPr indent="0" lvl="0" marL="0" marR="0" rtl="0" algn="ctr">
                <a:lnSpc>
                  <a:spcPct val="90000"/>
                </a:lnSpc>
                <a:spcBef>
                  <a:spcPts val="0"/>
                </a:spcBef>
                <a:spcAft>
                  <a:spcPts val="0"/>
                </a:spcAft>
                <a:buClr>
                  <a:srgbClr val="FFFFFF"/>
                </a:buClr>
                <a:buSzPts val="4900"/>
                <a:buFont typeface="Calibri"/>
                <a:buNone/>
              </a:pPr>
              <a:r>
                <a:rPr lang="en" sz="2400">
                  <a:solidFill>
                    <a:schemeClr val="dk1"/>
                  </a:solidFill>
                  <a:latin typeface="Dosis"/>
                  <a:ea typeface="Dosis"/>
                  <a:cs typeface="Dosis"/>
                  <a:sym typeface="Dosis"/>
                </a:rPr>
                <a:t>Embedded Code Generation</a:t>
              </a:r>
              <a:endParaRPr i="0" sz="2400" u="none" cap="none" strike="noStrike">
                <a:solidFill>
                  <a:schemeClr val="dk1"/>
                </a:solidFill>
                <a:latin typeface="Dosis"/>
                <a:ea typeface="Dosis"/>
                <a:cs typeface="Dosis"/>
                <a:sym typeface="Dosis"/>
              </a:endParaRPr>
            </a:p>
          </p:txBody>
        </p:sp>
      </p:grpSp>
      <p:pic>
        <p:nvPicPr>
          <p:cNvPr id="256" name="Google Shape;256;p31"/>
          <p:cNvPicPr preferRelativeResize="0"/>
          <p:nvPr/>
        </p:nvPicPr>
        <p:blipFill>
          <a:blip r:embed="rId3">
            <a:alphaModFix/>
          </a:blip>
          <a:stretch>
            <a:fillRect/>
          </a:stretch>
        </p:blipFill>
        <p:spPr>
          <a:xfrm rot="19">
            <a:off x="7275950" y="3798178"/>
            <a:ext cx="920499" cy="631499"/>
          </a:xfrm>
          <a:prstGeom prst="rect">
            <a:avLst/>
          </a:prstGeom>
          <a:noFill/>
          <a:ln>
            <a:noFill/>
          </a:ln>
        </p:spPr>
      </p:pic>
      <p:pic>
        <p:nvPicPr>
          <p:cNvPr id="257" name="Google Shape;257;p31"/>
          <p:cNvPicPr preferRelativeResize="0"/>
          <p:nvPr/>
        </p:nvPicPr>
        <p:blipFill>
          <a:blip r:embed="rId4">
            <a:alphaModFix/>
          </a:blip>
          <a:stretch>
            <a:fillRect/>
          </a:stretch>
        </p:blipFill>
        <p:spPr>
          <a:xfrm>
            <a:off x="6412000" y="3906732"/>
            <a:ext cx="734330" cy="831918"/>
          </a:xfrm>
          <a:prstGeom prst="rect">
            <a:avLst/>
          </a:prstGeom>
          <a:noFill/>
          <a:ln>
            <a:noFill/>
          </a:ln>
        </p:spPr>
      </p:pic>
      <p:pic>
        <p:nvPicPr>
          <p:cNvPr id="258" name="Google Shape;258;p31"/>
          <p:cNvPicPr preferRelativeResize="0"/>
          <p:nvPr/>
        </p:nvPicPr>
        <p:blipFill>
          <a:blip r:embed="rId5">
            <a:alphaModFix/>
          </a:blip>
          <a:stretch>
            <a:fillRect/>
          </a:stretch>
        </p:blipFill>
        <p:spPr>
          <a:xfrm>
            <a:off x="4592483" y="3940697"/>
            <a:ext cx="975731" cy="602640"/>
          </a:xfrm>
          <a:prstGeom prst="rect">
            <a:avLst/>
          </a:prstGeom>
          <a:noFill/>
          <a:ln>
            <a:noFill/>
          </a:ln>
        </p:spPr>
      </p:pic>
      <p:pic>
        <p:nvPicPr>
          <p:cNvPr id="259" name="Google Shape;259;p31"/>
          <p:cNvPicPr preferRelativeResize="0"/>
          <p:nvPr/>
        </p:nvPicPr>
        <p:blipFill rotWithShape="1">
          <a:blip r:embed="rId6">
            <a:alphaModFix/>
          </a:blip>
          <a:srcRect b="32364" l="12971" r="7251" t="10331"/>
          <a:stretch/>
        </p:blipFill>
        <p:spPr>
          <a:xfrm>
            <a:off x="3823382" y="3798175"/>
            <a:ext cx="670062" cy="496600"/>
          </a:xfrm>
          <a:prstGeom prst="rect">
            <a:avLst/>
          </a:prstGeom>
          <a:noFill/>
          <a:ln>
            <a:noFill/>
          </a:ln>
        </p:spPr>
      </p:pic>
      <p:pic>
        <p:nvPicPr>
          <p:cNvPr id="260" name="Google Shape;260;p31"/>
          <p:cNvPicPr preferRelativeResize="0"/>
          <p:nvPr/>
        </p:nvPicPr>
        <p:blipFill>
          <a:blip r:embed="rId7">
            <a:alphaModFix/>
          </a:blip>
          <a:stretch>
            <a:fillRect/>
          </a:stretch>
        </p:blipFill>
        <p:spPr>
          <a:xfrm>
            <a:off x="3575788" y="4235059"/>
            <a:ext cx="475483" cy="537564"/>
          </a:xfrm>
          <a:prstGeom prst="rect">
            <a:avLst/>
          </a:prstGeom>
          <a:noFill/>
          <a:ln>
            <a:noFill/>
          </a:ln>
        </p:spPr>
      </p:pic>
      <p:pic>
        <p:nvPicPr>
          <p:cNvPr id="261" name="Google Shape;261;p31"/>
          <p:cNvPicPr preferRelativeResize="0"/>
          <p:nvPr/>
        </p:nvPicPr>
        <p:blipFill>
          <a:blip r:embed="rId8">
            <a:alphaModFix/>
          </a:blip>
          <a:stretch>
            <a:fillRect/>
          </a:stretch>
        </p:blipFill>
        <p:spPr>
          <a:xfrm>
            <a:off x="2363875" y="3838206"/>
            <a:ext cx="462251" cy="581147"/>
          </a:xfrm>
          <a:prstGeom prst="rect">
            <a:avLst/>
          </a:prstGeom>
          <a:noFill/>
          <a:ln>
            <a:noFill/>
          </a:ln>
        </p:spPr>
      </p:pic>
      <p:pic>
        <p:nvPicPr>
          <p:cNvPr id="262" name="Google Shape;262;p31"/>
          <p:cNvPicPr preferRelativeResize="0"/>
          <p:nvPr/>
        </p:nvPicPr>
        <p:blipFill>
          <a:blip r:embed="rId9">
            <a:alphaModFix/>
          </a:blip>
          <a:stretch>
            <a:fillRect/>
          </a:stretch>
        </p:blipFill>
        <p:spPr>
          <a:xfrm>
            <a:off x="1544824" y="4242876"/>
            <a:ext cx="836004" cy="581147"/>
          </a:xfrm>
          <a:prstGeom prst="rect">
            <a:avLst/>
          </a:prstGeom>
          <a:noFill/>
          <a:ln>
            <a:noFill/>
          </a:ln>
        </p:spPr>
      </p:pic>
      <p:pic>
        <p:nvPicPr>
          <p:cNvPr id="263" name="Google Shape;263;p31"/>
          <p:cNvPicPr preferRelativeResize="0"/>
          <p:nvPr/>
        </p:nvPicPr>
        <p:blipFill>
          <a:blip r:embed="rId10">
            <a:alphaModFix/>
          </a:blip>
          <a:stretch>
            <a:fillRect/>
          </a:stretch>
        </p:blipFill>
        <p:spPr>
          <a:xfrm>
            <a:off x="860375" y="3798173"/>
            <a:ext cx="557349" cy="6612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 - Software Subsystem</a:t>
            </a:r>
            <a:endParaRPr/>
          </a:p>
        </p:txBody>
      </p:sp>
      <p:pic>
        <p:nvPicPr>
          <p:cNvPr id="269" name="Google Shape;269;p32"/>
          <p:cNvPicPr preferRelativeResize="0"/>
          <p:nvPr/>
        </p:nvPicPr>
        <p:blipFill>
          <a:blip r:embed="rId3">
            <a:alphaModFix/>
          </a:blip>
          <a:stretch>
            <a:fillRect/>
          </a:stretch>
        </p:blipFill>
        <p:spPr>
          <a:xfrm>
            <a:off x="-2" y="3722389"/>
            <a:ext cx="876375" cy="923170"/>
          </a:xfrm>
          <a:prstGeom prst="rect">
            <a:avLst/>
          </a:prstGeom>
          <a:noFill/>
          <a:ln>
            <a:noFill/>
          </a:ln>
        </p:spPr>
      </p:pic>
      <p:pic>
        <p:nvPicPr>
          <p:cNvPr id="270" name="Google Shape;270;p32"/>
          <p:cNvPicPr preferRelativeResize="0"/>
          <p:nvPr/>
        </p:nvPicPr>
        <p:blipFill>
          <a:blip r:embed="rId4">
            <a:alphaModFix/>
          </a:blip>
          <a:stretch>
            <a:fillRect/>
          </a:stretch>
        </p:blipFill>
        <p:spPr>
          <a:xfrm>
            <a:off x="6" y="1279710"/>
            <a:ext cx="1309901" cy="762989"/>
          </a:xfrm>
          <a:prstGeom prst="rect">
            <a:avLst/>
          </a:prstGeom>
          <a:noFill/>
          <a:ln>
            <a:noFill/>
          </a:ln>
        </p:spPr>
      </p:pic>
      <p:pic>
        <p:nvPicPr>
          <p:cNvPr id="271" name="Google Shape;271;p32"/>
          <p:cNvPicPr preferRelativeResize="0"/>
          <p:nvPr/>
        </p:nvPicPr>
        <p:blipFill>
          <a:blip r:embed="rId5">
            <a:alphaModFix/>
          </a:blip>
          <a:stretch>
            <a:fillRect/>
          </a:stretch>
        </p:blipFill>
        <p:spPr>
          <a:xfrm>
            <a:off x="12" y="2614077"/>
            <a:ext cx="876375" cy="871200"/>
          </a:xfrm>
          <a:prstGeom prst="rect">
            <a:avLst/>
          </a:prstGeom>
          <a:noFill/>
          <a:ln>
            <a:noFill/>
          </a:ln>
        </p:spPr>
      </p:pic>
      <p:sp>
        <p:nvSpPr>
          <p:cNvPr id="272" name="Google Shape;272;p32"/>
          <p:cNvSpPr txBox="1"/>
          <p:nvPr/>
        </p:nvSpPr>
        <p:spPr>
          <a:xfrm>
            <a:off x="851568" y="2555174"/>
            <a:ext cx="21204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osis"/>
                <a:ea typeface="Dosis"/>
                <a:cs typeface="Dosis"/>
                <a:sym typeface="Dosis"/>
              </a:rPr>
              <a:t>TypeScript will be the main programming language for the front end UI of the website</a:t>
            </a:r>
            <a:endParaRPr>
              <a:solidFill>
                <a:schemeClr val="dk1"/>
              </a:solidFill>
              <a:latin typeface="Dosis"/>
              <a:ea typeface="Dosis"/>
              <a:cs typeface="Dosis"/>
              <a:sym typeface="Dosis"/>
            </a:endParaRPr>
          </a:p>
        </p:txBody>
      </p:sp>
      <p:sp>
        <p:nvSpPr>
          <p:cNvPr id="273" name="Google Shape;273;p32"/>
          <p:cNvSpPr txBox="1"/>
          <p:nvPr/>
        </p:nvSpPr>
        <p:spPr>
          <a:xfrm>
            <a:off x="876329" y="3757575"/>
            <a:ext cx="20709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Dosis"/>
                <a:ea typeface="Dosis"/>
                <a:cs typeface="Dosis"/>
                <a:sym typeface="Dosis"/>
              </a:rPr>
              <a:t>We will take advantage of the Angular framework and its component based structure to aid in front end design</a:t>
            </a:r>
            <a:endParaRPr sz="1300">
              <a:solidFill>
                <a:schemeClr val="dk1"/>
              </a:solidFill>
              <a:latin typeface="Dosis"/>
              <a:ea typeface="Dosis"/>
              <a:cs typeface="Dosis"/>
              <a:sym typeface="Dosis"/>
            </a:endParaRPr>
          </a:p>
        </p:txBody>
      </p:sp>
      <p:sp>
        <p:nvSpPr>
          <p:cNvPr id="274" name="Google Shape;274;p32"/>
          <p:cNvSpPr txBox="1"/>
          <p:nvPr/>
        </p:nvSpPr>
        <p:spPr>
          <a:xfrm>
            <a:off x="1419512" y="1357300"/>
            <a:ext cx="1902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sis"/>
                <a:ea typeface="Dosis"/>
                <a:cs typeface="Dosis"/>
                <a:sym typeface="Dosis"/>
              </a:rPr>
              <a:t>Component-level HTML, CSS, and TypeScript code for increased modularity and abstraction</a:t>
            </a:r>
            <a:endParaRPr sz="1200">
              <a:solidFill>
                <a:schemeClr val="dk1"/>
              </a:solidFill>
              <a:latin typeface="Dosis"/>
              <a:ea typeface="Dosis"/>
              <a:cs typeface="Dosis"/>
              <a:sym typeface="Dosis"/>
            </a:endParaRPr>
          </a:p>
        </p:txBody>
      </p:sp>
      <p:grpSp>
        <p:nvGrpSpPr>
          <p:cNvPr id="275" name="Google Shape;275;p32"/>
          <p:cNvGrpSpPr/>
          <p:nvPr/>
        </p:nvGrpSpPr>
        <p:grpSpPr>
          <a:xfrm>
            <a:off x="3472377" y="1952979"/>
            <a:ext cx="2042232" cy="961729"/>
            <a:chOff x="327843" y="2077151"/>
            <a:chExt cx="2947795" cy="1289700"/>
          </a:xfrm>
        </p:grpSpPr>
        <p:sp>
          <p:nvSpPr>
            <p:cNvPr id="276" name="Google Shape;276;p32"/>
            <p:cNvSpPr txBox="1"/>
            <p:nvPr/>
          </p:nvSpPr>
          <p:spPr>
            <a:xfrm>
              <a:off x="327843" y="2077151"/>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Dosis"/>
                  <a:ea typeface="Dosis"/>
                  <a:cs typeface="Dosis"/>
                  <a:sym typeface="Dosis"/>
                </a:rPr>
                <a:t>Drag-and-Drop</a:t>
              </a:r>
              <a:endParaRPr b="1" sz="1200">
                <a:latin typeface="Dosis"/>
                <a:ea typeface="Dosis"/>
                <a:cs typeface="Dosis"/>
                <a:sym typeface="Dosis"/>
              </a:endParaRPr>
            </a:p>
            <a:p>
              <a:pPr indent="0" lvl="0" marL="0" rtl="0" algn="r">
                <a:spcBef>
                  <a:spcPts val="0"/>
                </a:spcBef>
                <a:spcAft>
                  <a:spcPts val="0"/>
                </a:spcAft>
                <a:buNone/>
              </a:pPr>
              <a:r>
                <a:t/>
              </a:r>
              <a:endParaRPr b="1" sz="800">
                <a:latin typeface="Dosis"/>
                <a:ea typeface="Dosis"/>
                <a:cs typeface="Dosis"/>
                <a:sym typeface="Dosis"/>
              </a:endParaRPr>
            </a:p>
            <a:p>
              <a:pPr indent="0" lvl="0" marL="0" rtl="0" algn="r">
                <a:spcBef>
                  <a:spcPts val="0"/>
                </a:spcBef>
                <a:spcAft>
                  <a:spcPts val="1600"/>
                </a:spcAft>
                <a:buNone/>
              </a:pPr>
              <a:r>
                <a:rPr lang="en" sz="900">
                  <a:latin typeface="Dosis"/>
                  <a:ea typeface="Dosis"/>
                  <a:cs typeface="Dosis"/>
                  <a:sym typeface="Dosis"/>
                </a:rPr>
                <a:t>Quick and easy interface to build and customize user interfaces</a:t>
              </a:r>
              <a:endParaRPr b="1" sz="900">
                <a:latin typeface="Dosis"/>
                <a:ea typeface="Dosis"/>
                <a:cs typeface="Dosis"/>
                <a:sym typeface="Dosis"/>
              </a:endParaRPr>
            </a:p>
          </p:txBody>
        </p:sp>
        <p:cxnSp>
          <p:nvCxnSpPr>
            <p:cNvPr id="277" name="Google Shape;277;p32"/>
            <p:cNvCxnSpPr/>
            <p:nvPr/>
          </p:nvCxnSpPr>
          <p:spPr>
            <a:xfrm rot="10800000">
              <a:off x="2642038" y="2647950"/>
              <a:ext cx="633600" cy="0"/>
            </a:xfrm>
            <a:prstGeom prst="straightConnector1">
              <a:avLst/>
            </a:prstGeom>
            <a:noFill/>
            <a:ln cap="flat" cmpd="sng" w="9525">
              <a:solidFill>
                <a:schemeClr val="accent2"/>
              </a:solidFill>
              <a:prstDash val="solid"/>
              <a:round/>
              <a:headEnd len="sm" w="sm" type="none"/>
              <a:tailEnd len="med" w="med" type="oval"/>
            </a:ln>
          </p:spPr>
        </p:cxnSp>
      </p:grpSp>
      <p:grpSp>
        <p:nvGrpSpPr>
          <p:cNvPr id="278" name="Google Shape;278;p32"/>
          <p:cNvGrpSpPr/>
          <p:nvPr/>
        </p:nvGrpSpPr>
        <p:grpSpPr>
          <a:xfrm>
            <a:off x="6804260" y="1321925"/>
            <a:ext cx="2339748" cy="961729"/>
            <a:chOff x="5209838" y="1060366"/>
            <a:chExt cx="3377235" cy="1289700"/>
          </a:xfrm>
        </p:grpSpPr>
        <p:sp>
          <p:nvSpPr>
            <p:cNvPr id="279" name="Google Shape;279;p32"/>
            <p:cNvSpPr txBox="1"/>
            <p:nvPr/>
          </p:nvSpPr>
          <p:spPr>
            <a:xfrm>
              <a:off x="6696472" y="1060366"/>
              <a:ext cx="18906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Dosis"/>
                  <a:ea typeface="Dosis"/>
                  <a:cs typeface="Dosis"/>
                  <a:sym typeface="Dosis"/>
                </a:rPr>
                <a:t>Configuration</a:t>
              </a:r>
              <a:endParaRPr b="1" sz="1300">
                <a:latin typeface="Dosis"/>
                <a:ea typeface="Dosis"/>
                <a:cs typeface="Dosis"/>
                <a:sym typeface="Dosis"/>
              </a:endParaRPr>
            </a:p>
            <a:p>
              <a:pPr indent="0" lvl="0" marL="0" rtl="0" algn="l">
                <a:spcBef>
                  <a:spcPts val="0"/>
                </a:spcBef>
                <a:spcAft>
                  <a:spcPts val="0"/>
                </a:spcAft>
                <a:buNone/>
              </a:pPr>
              <a:r>
                <a:t/>
              </a:r>
              <a:endParaRPr b="1" sz="900">
                <a:latin typeface="Dosis"/>
                <a:ea typeface="Dosis"/>
                <a:cs typeface="Dosis"/>
                <a:sym typeface="Dosis"/>
              </a:endParaRPr>
            </a:p>
            <a:p>
              <a:pPr indent="0" lvl="0" marL="0" rtl="0" algn="l">
                <a:spcBef>
                  <a:spcPts val="0"/>
                </a:spcBef>
                <a:spcAft>
                  <a:spcPts val="1600"/>
                </a:spcAft>
                <a:buNone/>
              </a:pPr>
              <a:r>
                <a:rPr lang="en" sz="900">
                  <a:latin typeface="Dosis"/>
                  <a:ea typeface="Dosis"/>
                  <a:cs typeface="Dosis"/>
                  <a:sym typeface="Dosis"/>
                </a:rPr>
                <a:t>After your initial design, modify each component to meet specific needs </a:t>
              </a:r>
              <a:endParaRPr b="1" sz="900">
                <a:latin typeface="Dosis"/>
                <a:ea typeface="Dosis"/>
                <a:cs typeface="Dosis"/>
                <a:sym typeface="Dosis"/>
              </a:endParaRPr>
            </a:p>
          </p:txBody>
        </p:sp>
        <p:cxnSp>
          <p:nvCxnSpPr>
            <p:cNvPr id="280" name="Google Shape;280;p32"/>
            <p:cNvCxnSpPr/>
            <p:nvPr/>
          </p:nvCxnSpPr>
          <p:spPr>
            <a:xfrm>
              <a:off x="5209838" y="1705200"/>
              <a:ext cx="1286700" cy="0"/>
            </a:xfrm>
            <a:prstGeom prst="straightConnector1">
              <a:avLst/>
            </a:prstGeom>
            <a:noFill/>
            <a:ln cap="flat" cmpd="sng" w="9525">
              <a:solidFill>
                <a:schemeClr val="accent2"/>
              </a:solidFill>
              <a:prstDash val="solid"/>
              <a:round/>
              <a:headEnd len="sm" w="sm" type="none"/>
              <a:tailEnd len="med" w="med" type="oval"/>
            </a:ln>
          </p:spPr>
        </p:cxnSp>
      </p:grpSp>
      <p:grpSp>
        <p:nvGrpSpPr>
          <p:cNvPr id="281" name="Google Shape;281;p32"/>
          <p:cNvGrpSpPr/>
          <p:nvPr/>
        </p:nvGrpSpPr>
        <p:grpSpPr>
          <a:xfrm>
            <a:off x="6804260" y="2783550"/>
            <a:ext cx="2339748" cy="961729"/>
            <a:chOff x="5209838" y="3020437"/>
            <a:chExt cx="3377235" cy="1289700"/>
          </a:xfrm>
        </p:grpSpPr>
        <p:sp>
          <p:nvSpPr>
            <p:cNvPr id="282" name="Google Shape;282;p32"/>
            <p:cNvSpPr txBox="1"/>
            <p:nvPr/>
          </p:nvSpPr>
          <p:spPr>
            <a:xfrm>
              <a:off x="6696473" y="3020437"/>
              <a:ext cx="18906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Dosis"/>
                  <a:ea typeface="Dosis"/>
                  <a:cs typeface="Dosis"/>
                  <a:sym typeface="Dosis"/>
                </a:rPr>
                <a:t>Code Generation</a:t>
              </a:r>
              <a:endParaRPr b="1" sz="1300">
                <a:latin typeface="Dosis"/>
                <a:ea typeface="Dosis"/>
                <a:cs typeface="Dosis"/>
                <a:sym typeface="Dosis"/>
              </a:endParaRPr>
            </a:p>
            <a:p>
              <a:pPr indent="0" lvl="0" marL="0" rtl="0" algn="l">
                <a:spcBef>
                  <a:spcPts val="0"/>
                </a:spcBef>
                <a:spcAft>
                  <a:spcPts val="0"/>
                </a:spcAft>
                <a:buNone/>
              </a:pPr>
              <a:r>
                <a:t/>
              </a:r>
              <a:endParaRPr b="1" sz="900">
                <a:latin typeface="Dosis"/>
                <a:ea typeface="Dosis"/>
                <a:cs typeface="Dosis"/>
                <a:sym typeface="Dosis"/>
              </a:endParaRPr>
            </a:p>
            <a:p>
              <a:pPr indent="0" lvl="0" marL="0" rtl="0" algn="l">
                <a:spcBef>
                  <a:spcPts val="0"/>
                </a:spcBef>
                <a:spcAft>
                  <a:spcPts val="1600"/>
                </a:spcAft>
                <a:buNone/>
              </a:pPr>
              <a:r>
                <a:rPr lang="en" sz="900">
                  <a:latin typeface="Dosis"/>
                  <a:ea typeface="Dosis"/>
                  <a:cs typeface="Dosis"/>
                  <a:sym typeface="Dosis"/>
                </a:rPr>
                <a:t>Parameterized functions allow for ready-to-use embedded code to be generated and downloaded straight to your device</a:t>
              </a:r>
              <a:endParaRPr b="1" sz="900">
                <a:latin typeface="Dosis"/>
                <a:ea typeface="Dosis"/>
                <a:cs typeface="Dosis"/>
                <a:sym typeface="Dosis"/>
              </a:endParaRPr>
            </a:p>
          </p:txBody>
        </p:sp>
        <p:cxnSp>
          <p:nvCxnSpPr>
            <p:cNvPr id="283" name="Google Shape;283;p32"/>
            <p:cNvCxnSpPr/>
            <p:nvPr/>
          </p:nvCxnSpPr>
          <p:spPr>
            <a:xfrm>
              <a:off x="5209838" y="3648300"/>
              <a:ext cx="1286700" cy="0"/>
            </a:xfrm>
            <a:prstGeom prst="straightConnector1">
              <a:avLst/>
            </a:prstGeom>
            <a:noFill/>
            <a:ln cap="flat" cmpd="sng" w="9525">
              <a:solidFill>
                <a:schemeClr val="accent4"/>
              </a:solidFill>
              <a:prstDash val="solid"/>
              <a:round/>
              <a:headEnd len="sm" w="sm" type="none"/>
              <a:tailEnd len="med" w="med" type="oval"/>
            </a:ln>
          </p:spPr>
        </p:cxnSp>
      </p:grpSp>
      <p:grpSp>
        <p:nvGrpSpPr>
          <p:cNvPr id="284" name="Google Shape;284;p32"/>
          <p:cNvGrpSpPr/>
          <p:nvPr/>
        </p:nvGrpSpPr>
        <p:grpSpPr>
          <a:xfrm>
            <a:off x="5039266" y="1074425"/>
            <a:ext cx="2642917" cy="2826648"/>
            <a:chOff x="2662213" y="676344"/>
            <a:chExt cx="3814835" cy="3790597"/>
          </a:xfrm>
        </p:grpSpPr>
        <p:sp>
          <p:nvSpPr>
            <p:cNvPr id="285" name="Google Shape;285;p32"/>
            <p:cNvSpPr/>
            <p:nvPr/>
          </p:nvSpPr>
          <p:spPr>
            <a:xfrm rot="3600185">
              <a:off x="3169983" y="1184511"/>
              <a:ext cx="2774659" cy="2774659"/>
            </a:xfrm>
            <a:prstGeom prst="blockArc">
              <a:avLst>
                <a:gd fmla="val 12622480" name="adj1"/>
                <a:gd fmla="val 19781569" name="adj2"/>
                <a:gd fmla="val 2077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rot="10800000">
              <a:off x="3183490" y="1163229"/>
              <a:ext cx="2774700" cy="2774700"/>
            </a:xfrm>
            <a:prstGeom prst="blockArc">
              <a:avLst>
                <a:gd fmla="val 12622480" name="adj1"/>
                <a:gd fmla="val 19662822" name="adj2"/>
                <a:gd fmla="val 20729"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rot="-3600185">
              <a:off x="3194618" y="1184114"/>
              <a:ext cx="2774659" cy="2774659"/>
            </a:xfrm>
            <a:prstGeom prst="blockArc">
              <a:avLst>
                <a:gd fmla="val 12622480" name="adj1"/>
                <a:gd fmla="val 19703271" name="adj2"/>
                <a:gd fmla="val 2085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2"/>
            <p:cNvGrpSpPr/>
            <p:nvPr/>
          </p:nvGrpSpPr>
          <p:grpSpPr>
            <a:xfrm rot="-7200165">
              <a:off x="3337679" y="2826785"/>
              <a:ext cx="585011" cy="585536"/>
              <a:chOff x="1967628" y="812211"/>
              <a:chExt cx="588000" cy="588000"/>
            </a:xfrm>
          </p:grpSpPr>
          <p:sp>
            <p:nvSpPr>
              <p:cNvPr id="289" name="Google Shape;289;p32"/>
              <p:cNvSpPr/>
              <p:nvPr/>
            </p:nvSpPr>
            <p:spPr>
              <a:xfrm rot="39023">
                <a:off x="1970909" y="815492"/>
                <a:ext cx="581437" cy="581437"/>
              </a:xfrm>
              <a:prstGeom prst="pie">
                <a:avLst>
                  <a:gd fmla="val 6190354" name="adj1"/>
                  <a:gd fmla="val 14996165" name="adj2"/>
                </a:avLst>
              </a:prstGeom>
              <a:solidFill>
                <a:schemeClr val="accent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rot="10800000">
                <a:off x="1970875" y="815525"/>
                <a:ext cx="581400" cy="581400"/>
              </a:xfrm>
              <a:prstGeom prst="pie">
                <a:avLst>
                  <a:gd fmla="val 4028252" name="adj1"/>
                  <a:gd fmla="val 1718367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2"/>
            <p:cNvGrpSpPr/>
            <p:nvPr/>
          </p:nvGrpSpPr>
          <p:grpSpPr>
            <a:xfrm>
              <a:off x="4264097" y="1180331"/>
              <a:ext cx="585001" cy="585530"/>
              <a:chOff x="1970048" y="811613"/>
              <a:chExt cx="588000" cy="588000"/>
            </a:xfrm>
          </p:grpSpPr>
          <p:sp>
            <p:nvSpPr>
              <p:cNvPr id="292" name="Google Shape;292;p32"/>
              <p:cNvSpPr/>
              <p:nvPr/>
            </p:nvSpPr>
            <p:spPr>
              <a:xfrm rot="39023">
                <a:off x="1973329" y="814894"/>
                <a:ext cx="581437" cy="581437"/>
              </a:xfrm>
              <a:prstGeom prst="pie">
                <a:avLst>
                  <a:gd fmla="val 6190354" name="adj1"/>
                  <a:gd fmla="val 14996165" name="adj2"/>
                </a:avLst>
              </a:prstGeom>
              <a:solidFill>
                <a:schemeClr val="dk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rot="10800000">
                <a:off x="1973295" y="814927"/>
                <a:ext cx="581400" cy="581400"/>
              </a:xfrm>
              <a:prstGeom prst="pie">
                <a:avLst>
                  <a:gd fmla="val 4028252" name="adj1"/>
                  <a:gd fmla="val 1718367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32"/>
            <p:cNvGrpSpPr/>
            <p:nvPr/>
          </p:nvGrpSpPr>
          <p:grpSpPr>
            <a:xfrm rot="7200165">
              <a:off x="5229930" y="2804716"/>
              <a:ext cx="585011" cy="585536"/>
              <a:chOff x="1977085" y="811649"/>
              <a:chExt cx="588000" cy="588000"/>
            </a:xfrm>
          </p:grpSpPr>
          <p:sp>
            <p:nvSpPr>
              <p:cNvPr id="295" name="Google Shape;295;p32"/>
              <p:cNvSpPr/>
              <p:nvPr/>
            </p:nvSpPr>
            <p:spPr>
              <a:xfrm rot="39023">
                <a:off x="1980366" y="814930"/>
                <a:ext cx="581437" cy="581437"/>
              </a:xfrm>
              <a:prstGeom prst="pie">
                <a:avLst>
                  <a:gd fmla="val 6190354" name="adj1"/>
                  <a:gd fmla="val 14996165" name="adj2"/>
                </a:avLst>
              </a:prstGeom>
              <a:solidFill>
                <a:schemeClr val="accent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rot="10800000">
                <a:off x="1980332" y="814963"/>
                <a:ext cx="581400" cy="581400"/>
              </a:xfrm>
              <a:prstGeom prst="pie">
                <a:avLst>
                  <a:gd fmla="val 4028252" name="adj1"/>
                  <a:gd fmla="val 17183677"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2"/>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sp>
          <p:nvSpPr>
            <p:cNvPr id="298" name="Google Shape;298;p32"/>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sp>
          <p:nvSpPr>
            <p:cNvPr id="299" name="Google Shape;299;p32"/>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pic>
        <p:nvPicPr>
          <p:cNvPr id="300" name="Google Shape;300;p32"/>
          <p:cNvPicPr preferRelativeResize="0"/>
          <p:nvPr/>
        </p:nvPicPr>
        <p:blipFill rotWithShape="1">
          <a:blip r:embed="rId6">
            <a:alphaModFix/>
          </a:blip>
          <a:srcRect b="6744" l="0" r="3053" t="12584"/>
          <a:stretch/>
        </p:blipFill>
        <p:spPr>
          <a:xfrm>
            <a:off x="2971975" y="3368151"/>
            <a:ext cx="2519050" cy="13866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AI/Cloud Computing - Software Subsystem</a:t>
            </a:r>
            <a:endParaRPr/>
          </a:p>
        </p:txBody>
      </p:sp>
      <p:pic>
        <p:nvPicPr>
          <p:cNvPr id="306" name="Google Shape;306;p33"/>
          <p:cNvPicPr preferRelativeResize="0"/>
          <p:nvPr/>
        </p:nvPicPr>
        <p:blipFill>
          <a:blip r:embed="rId3">
            <a:alphaModFix/>
          </a:blip>
          <a:stretch>
            <a:fillRect/>
          </a:stretch>
        </p:blipFill>
        <p:spPr>
          <a:xfrm>
            <a:off x="253150" y="1554775"/>
            <a:ext cx="1123625" cy="672630"/>
          </a:xfrm>
          <a:prstGeom prst="rect">
            <a:avLst/>
          </a:prstGeom>
          <a:noFill/>
          <a:ln>
            <a:noFill/>
          </a:ln>
        </p:spPr>
      </p:pic>
      <p:pic>
        <p:nvPicPr>
          <p:cNvPr id="307" name="Google Shape;307;p33"/>
          <p:cNvPicPr preferRelativeResize="0"/>
          <p:nvPr/>
        </p:nvPicPr>
        <p:blipFill rotWithShape="1">
          <a:blip r:embed="rId4">
            <a:alphaModFix/>
          </a:blip>
          <a:srcRect b="32364" l="12971" r="7251" t="10331"/>
          <a:stretch/>
        </p:blipFill>
        <p:spPr>
          <a:xfrm>
            <a:off x="429150" y="2756988"/>
            <a:ext cx="771625" cy="554275"/>
          </a:xfrm>
          <a:prstGeom prst="rect">
            <a:avLst/>
          </a:prstGeom>
          <a:noFill/>
          <a:ln>
            <a:noFill/>
          </a:ln>
        </p:spPr>
      </p:pic>
      <p:pic>
        <p:nvPicPr>
          <p:cNvPr id="308" name="Google Shape;308;p33"/>
          <p:cNvPicPr preferRelativeResize="0"/>
          <p:nvPr/>
        </p:nvPicPr>
        <p:blipFill>
          <a:blip r:embed="rId5">
            <a:alphaModFix/>
          </a:blip>
          <a:stretch>
            <a:fillRect/>
          </a:stretch>
        </p:blipFill>
        <p:spPr>
          <a:xfrm>
            <a:off x="397181" y="3670151"/>
            <a:ext cx="835574" cy="915615"/>
          </a:xfrm>
          <a:prstGeom prst="rect">
            <a:avLst/>
          </a:prstGeom>
          <a:noFill/>
          <a:ln>
            <a:noFill/>
          </a:ln>
        </p:spPr>
      </p:pic>
      <p:sp>
        <p:nvSpPr>
          <p:cNvPr id="309" name="Google Shape;309;p33"/>
          <p:cNvSpPr txBox="1"/>
          <p:nvPr/>
        </p:nvSpPr>
        <p:spPr>
          <a:xfrm>
            <a:off x="1293625" y="2680000"/>
            <a:ext cx="20676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sis"/>
                <a:ea typeface="Dosis"/>
                <a:cs typeface="Dosis"/>
                <a:sym typeface="Dosis"/>
              </a:rPr>
              <a:t>Docker will be used within AWS instances to normalize</a:t>
            </a:r>
            <a:endParaRPr sz="1500">
              <a:solidFill>
                <a:schemeClr val="dk1"/>
              </a:solidFill>
              <a:latin typeface="Dosis"/>
              <a:ea typeface="Dosis"/>
              <a:cs typeface="Dosis"/>
              <a:sym typeface="Dosis"/>
            </a:endParaRPr>
          </a:p>
        </p:txBody>
      </p:sp>
      <p:sp>
        <p:nvSpPr>
          <p:cNvPr id="310" name="Google Shape;310;p33"/>
          <p:cNvSpPr txBox="1"/>
          <p:nvPr/>
        </p:nvSpPr>
        <p:spPr>
          <a:xfrm>
            <a:off x="1505400" y="1496975"/>
            <a:ext cx="20676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osis"/>
                <a:ea typeface="Dosis"/>
                <a:cs typeface="Dosis"/>
                <a:sym typeface="Dosis"/>
              </a:rPr>
              <a:t>AWS instances will be used to host environments for image processing and analysis</a:t>
            </a:r>
            <a:endParaRPr>
              <a:solidFill>
                <a:schemeClr val="dk1"/>
              </a:solidFill>
              <a:latin typeface="Dosis"/>
              <a:ea typeface="Dosis"/>
              <a:cs typeface="Dosis"/>
              <a:sym typeface="Dosis"/>
            </a:endParaRPr>
          </a:p>
        </p:txBody>
      </p:sp>
      <p:sp>
        <p:nvSpPr>
          <p:cNvPr id="311" name="Google Shape;311;p33"/>
          <p:cNvSpPr txBox="1"/>
          <p:nvPr/>
        </p:nvSpPr>
        <p:spPr>
          <a:xfrm>
            <a:off x="1447350" y="3670150"/>
            <a:ext cx="20676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osis"/>
                <a:ea typeface="Dosis"/>
                <a:cs typeface="Dosis"/>
                <a:sym typeface="Dosis"/>
              </a:rPr>
              <a:t>Python will be used for image processing and API endpoint definitions (OpenCV, Flask)</a:t>
            </a:r>
            <a:endParaRPr>
              <a:solidFill>
                <a:schemeClr val="dk1"/>
              </a:solidFill>
              <a:latin typeface="Dosis"/>
              <a:ea typeface="Dosis"/>
              <a:cs typeface="Dosis"/>
              <a:sym typeface="Dosis"/>
            </a:endParaRPr>
          </a:p>
        </p:txBody>
      </p:sp>
      <p:sp>
        <p:nvSpPr>
          <p:cNvPr id="312" name="Google Shape;312;p33"/>
          <p:cNvSpPr/>
          <p:nvPr/>
        </p:nvSpPr>
        <p:spPr>
          <a:xfrm>
            <a:off x="6131409" y="2123987"/>
            <a:ext cx="1990500" cy="26226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3" name="Google Shape;313;p33"/>
          <p:cNvSpPr/>
          <p:nvPr/>
        </p:nvSpPr>
        <p:spPr>
          <a:xfrm>
            <a:off x="5141027" y="2180261"/>
            <a:ext cx="894600" cy="5304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Dosis"/>
                <a:ea typeface="Dosis"/>
                <a:cs typeface="Dosis"/>
                <a:sym typeface="Dosis"/>
              </a:rPr>
              <a:t>Startup</a:t>
            </a:r>
            <a:endParaRPr>
              <a:solidFill>
                <a:schemeClr val="accent2"/>
              </a:solidFill>
              <a:latin typeface="Dosis"/>
              <a:ea typeface="Dosis"/>
              <a:cs typeface="Dosis"/>
              <a:sym typeface="Dosis"/>
            </a:endParaRPr>
          </a:p>
        </p:txBody>
      </p:sp>
      <p:sp>
        <p:nvSpPr>
          <p:cNvPr id="314" name="Google Shape;314;p33"/>
          <p:cNvSpPr/>
          <p:nvPr/>
        </p:nvSpPr>
        <p:spPr>
          <a:xfrm>
            <a:off x="6187291" y="2785119"/>
            <a:ext cx="1878600" cy="9225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osis"/>
                <a:ea typeface="Dosis"/>
                <a:cs typeface="Dosis"/>
                <a:sym typeface="Dosis"/>
              </a:rPr>
              <a:t>RESTful API</a:t>
            </a:r>
            <a:endParaRPr sz="1600">
              <a:solidFill>
                <a:schemeClr val="dk1"/>
              </a:solidFill>
              <a:latin typeface="Dosis"/>
              <a:ea typeface="Dosis"/>
              <a:cs typeface="Dosis"/>
              <a:sym typeface="Dosis"/>
            </a:endParaRPr>
          </a:p>
        </p:txBody>
      </p:sp>
      <p:sp>
        <p:nvSpPr>
          <p:cNvPr id="315" name="Google Shape;315;p33"/>
          <p:cNvSpPr/>
          <p:nvPr/>
        </p:nvSpPr>
        <p:spPr>
          <a:xfrm>
            <a:off x="6187291" y="3775454"/>
            <a:ext cx="1878600" cy="9225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osis"/>
                <a:ea typeface="Dosis"/>
                <a:cs typeface="Dosis"/>
                <a:sym typeface="Dosis"/>
              </a:rPr>
              <a:t>YOLOv5 Algorithm</a:t>
            </a:r>
            <a:endParaRPr sz="1600">
              <a:solidFill>
                <a:schemeClr val="dk1"/>
              </a:solidFill>
              <a:latin typeface="Dosis"/>
              <a:ea typeface="Dosis"/>
              <a:cs typeface="Dosis"/>
              <a:sym typeface="Dosis"/>
            </a:endParaRPr>
          </a:p>
        </p:txBody>
      </p:sp>
      <p:sp>
        <p:nvSpPr>
          <p:cNvPr id="316" name="Google Shape;316;p33"/>
          <p:cNvSpPr/>
          <p:nvPr/>
        </p:nvSpPr>
        <p:spPr>
          <a:xfrm>
            <a:off x="6187291" y="2180261"/>
            <a:ext cx="1878600" cy="5304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osis"/>
                <a:ea typeface="Dosis"/>
                <a:cs typeface="Dosis"/>
                <a:sym typeface="Dosis"/>
              </a:rPr>
              <a:t>Health Check</a:t>
            </a:r>
            <a:endParaRPr sz="1600">
              <a:solidFill>
                <a:schemeClr val="dk1"/>
              </a:solidFill>
              <a:latin typeface="Dosis"/>
              <a:ea typeface="Dosis"/>
              <a:cs typeface="Dosis"/>
              <a:sym typeface="Dosis"/>
            </a:endParaRPr>
          </a:p>
        </p:txBody>
      </p:sp>
      <p:sp>
        <p:nvSpPr>
          <p:cNvPr id="317" name="Google Shape;317;p33"/>
          <p:cNvSpPr/>
          <p:nvPr/>
        </p:nvSpPr>
        <p:spPr>
          <a:xfrm rot="-5400000">
            <a:off x="3497775" y="3212874"/>
            <a:ext cx="2650800" cy="44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osis"/>
                <a:ea typeface="Dosis"/>
                <a:cs typeface="Dosis"/>
                <a:sym typeface="Dosis"/>
              </a:rPr>
              <a:t>Website Front End</a:t>
            </a:r>
            <a:endParaRPr>
              <a:solidFill>
                <a:schemeClr val="dk1"/>
              </a:solidFill>
              <a:latin typeface="Dosis"/>
              <a:ea typeface="Dosis"/>
              <a:cs typeface="Dosis"/>
              <a:sym typeface="Dosis"/>
            </a:endParaRPr>
          </a:p>
        </p:txBody>
      </p:sp>
      <p:sp>
        <p:nvSpPr>
          <p:cNvPr id="318" name="Google Shape;318;p33"/>
          <p:cNvSpPr/>
          <p:nvPr/>
        </p:nvSpPr>
        <p:spPr>
          <a:xfrm>
            <a:off x="5121185" y="2831588"/>
            <a:ext cx="990300" cy="876000"/>
          </a:xfrm>
          <a:prstGeom prst="rightArrow">
            <a:avLst>
              <a:gd fmla="val 56198" name="adj1"/>
              <a:gd fmla="val 43062"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Dosis"/>
                <a:ea typeface="Dosis"/>
                <a:cs typeface="Dosis"/>
                <a:sym typeface="Dosis"/>
              </a:rPr>
              <a:t>Current Status</a:t>
            </a:r>
            <a:endParaRPr sz="1200">
              <a:solidFill>
                <a:schemeClr val="accent2"/>
              </a:solidFill>
              <a:latin typeface="Dosis"/>
              <a:ea typeface="Dosis"/>
              <a:cs typeface="Dosis"/>
              <a:sym typeface="Dosis"/>
            </a:endParaRPr>
          </a:p>
        </p:txBody>
      </p:sp>
      <p:sp>
        <p:nvSpPr>
          <p:cNvPr id="319" name="Google Shape;319;p33"/>
          <p:cNvSpPr/>
          <p:nvPr/>
        </p:nvSpPr>
        <p:spPr>
          <a:xfrm>
            <a:off x="5121173" y="3828451"/>
            <a:ext cx="990300" cy="802500"/>
          </a:xfrm>
          <a:prstGeom prst="rightArrow">
            <a:avLst>
              <a:gd fmla="val 56198" name="adj1"/>
              <a:gd fmla="val 43062"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Dosis"/>
                <a:ea typeface="Dosis"/>
                <a:cs typeface="Dosis"/>
                <a:sym typeface="Dosis"/>
              </a:rPr>
              <a:t>Input Image</a:t>
            </a:r>
            <a:endParaRPr sz="1200">
              <a:solidFill>
                <a:schemeClr val="accent2"/>
              </a:solidFill>
              <a:latin typeface="Dosis"/>
              <a:ea typeface="Dosis"/>
              <a:cs typeface="Dosis"/>
              <a:sym typeface="Dosis"/>
            </a:endParaRPr>
          </a:p>
        </p:txBody>
      </p:sp>
      <p:sp>
        <p:nvSpPr>
          <p:cNvPr id="320" name="Google Shape;320;p33"/>
          <p:cNvSpPr txBox="1"/>
          <p:nvPr/>
        </p:nvSpPr>
        <p:spPr>
          <a:xfrm rot="5400000">
            <a:off x="5302125" y="1549500"/>
            <a:ext cx="572400" cy="11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accent2"/>
                </a:solidFill>
                <a:latin typeface="Dosis"/>
                <a:ea typeface="Dosis"/>
                <a:cs typeface="Dosis"/>
                <a:sym typeface="Dosis"/>
              </a:rPr>
              <a:t>{</a:t>
            </a:r>
            <a:endParaRPr sz="7200">
              <a:solidFill>
                <a:schemeClr val="accent2"/>
              </a:solidFill>
              <a:latin typeface="Dosis"/>
              <a:ea typeface="Dosis"/>
              <a:cs typeface="Dosis"/>
              <a:sym typeface="Dosis"/>
            </a:endParaRPr>
          </a:p>
        </p:txBody>
      </p:sp>
      <p:sp>
        <p:nvSpPr>
          <p:cNvPr id="321" name="Google Shape;321;p33"/>
          <p:cNvSpPr txBox="1"/>
          <p:nvPr/>
        </p:nvSpPr>
        <p:spPr>
          <a:xfrm>
            <a:off x="5141025" y="1624050"/>
            <a:ext cx="8946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Dosis"/>
                <a:ea typeface="Dosis"/>
                <a:cs typeface="Dosis"/>
                <a:sym typeface="Dosis"/>
              </a:rPr>
              <a:t>API Calls</a:t>
            </a:r>
            <a:endParaRPr>
              <a:solidFill>
                <a:schemeClr val="accent2"/>
              </a:solidFill>
              <a:latin typeface="Dosis"/>
              <a:ea typeface="Dosis"/>
              <a:cs typeface="Dosis"/>
              <a:sym typeface="Dosis"/>
            </a:endParaRPr>
          </a:p>
        </p:txBody>
      </p:sp>
      <p:sp>
        <p:nvSpPr>
          <p:cNvPr id="322" name="Google Shape;322;p33"/>
          <p:cNvSpPr txBox="1"/>
          <p:nvPr/>
        </p:nvSpPr>
        <p:spPr>
          <a:xfrm rot="5400000">
            <a:off x="6619625" y="1031100"/>
            <a:ext cx="1522200" cy="21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500">
                <a:solidFill>
                  <a:schemeClr val="dk1"/>
                </a:solidFill>
                <a:latin typeface="Dosis ExtraLight"/>
                <a:ea typeface="Dosis ExtraLight"/>
                <a:cs typeface="Dosis ExtraLight"/>
                <a:sym typeface="Dosis ExtraLight"/>
              </a:rPr>
              <a:t>{</a:t>
            </a:r>
            <a:endParaRPr sz="17500">
              <a:solidFill>
                <a:schemeClr val="dk1"/>
              </a:solidFill>
              <a:latin typeface="Dosis ExtraLight"/>
              <a:ea typeface="Dosis ExtraLight"/>
              <a:cs typeface="Dosis ExtraLight"/>
              <a:sym typeface="Dosis ExtraLight"/>
            </a:endParaRPr>
          </a:p>
        </p:txBody>
      </p:sp>
      <p:sp>
        <p:nvSpPr>
          <p:cNvPr id="323" name="Google Shape;323;p33"/>
          <p:cNvSpPr txBox="1"/>
          <p:nvPr/>
        </p:nvSpPr>
        <p:spPr>
          <a:xfrm>
            <a:off x="6131350" y="1123775"/>
            <a:ext cx="1990500" cy="3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osis"/>
                <a:ea typeface="Dosis"/>
                <a:cs typeface="Dosis"/>
                <a:sym typeface="Dosis"/>
              </a:rPr>
              <a:t>AWS Hosted</a:t>
            </a:r>
            <a:endParaRPr>
              <a:solidFill>
                <a:schemeClr val="dk1"/>
              </a:solidFill>
              <a:latin typeface="Dosis"/>
              <a:ea typeface="Dosis"/>
              <a:cs typeface="Dosis"/>
              <a:sym typeface="Dosis"/>
            </a:endParaRPr>
          </a:p>
        </p:txBody>
      </p:sp>
      <p:sp>
        <p:nvSpPr>
          <p:cNvPr id="324" name="Google Shape;324;p33"/>
          <p:cNvSpPr/>
          <p:nvPr/>
        </p:nvSpPr>
        <p:spPr>
          <a:xfrm>
            <a:off x="8217675" y="2160125"/>
            <a:ext cx="894600" cy="2550300"/>
          </a:xfrm>
          <a:prstGeom prst="rightArrow">
            <a:avLst>
              <a:gd fmla="val 50000" name="adj1"/>
              <a:gd fmla="val 56210" name="adj2"/>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osis"/>
                <a:ea typeface="Dosis"/>
                <a:cs typeface="Dosis"/>
                <a:sym typeface="Dosis"/>
              </a:rPr>
              <a:t>Back to Front End</a:t>
            </a:r>
            <a:endParaRPr>
              <a:solidFill>
                <a:schemeClr val="dk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idx="4294967295"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YOLOv5 Algorithm</a:t>
            </a:r>
            <a:endParaRPr/>
          </a:p>
        </p:txBody>
      </p:sp>
      <p:pic>
        <p:nvPicPr>
          <p:cNvPr id="330" name="Google Shape;330;p34"/>
          <p:cNvPicPr preferRelativeResize="0"/>
          <p:nvPr/>
        </p:nvPicPr>
        <p:blipFill>
          <a:blip r:embed="rId3">
            <a:alphaModFix/>
          </a:blip>
          <a:stretch>
            <a:fillRect/>
          </a:stretch>
        </p:blipFill>
        <p:spPr>
          <a:xfrm>
            <a:off x="6132151" y="3106324"/>
            <a:ext cx="2912850" cy="1560249"/>
          </a:xfrm>
          <a:prstGeom prst="rect">
            <a:avLst/>
          </a:prstGeom>
          <a:noFill/>
          <a:ln>
            <a:noFill/>
          </a:ln>
        </p:spPr>
      </p:pic>
      <p:pic>
        <p:nvPicPr>
          <p:cNvPr id="331" name="Google Shape;331;p34"/>
          <p:cNvPicPr preferRelativeResize="0"/>
          <p:nvPr/>
        </p:nvPicPr>
        <p:blipFill>
          <a:blip r:embed="rId4">
            <a:alphaModFix/>
          </a:blip>
          <a:stretch>
            <a:fillRect/>
          </a:stretch>
        </p:blipFill>
        <p:spPr>
          <a:xfrm>
            <a:off x="3699351" y="988375"/>
            <a:ext cx="2805023" cy="1908074"/>
          </a:xfrm>
          <a:prstGeom prst="rect">
            <a:avLst/>
          </a:prstGeom>
          <a:noFill/>
          <a:ln>
            <a:noFill/>
          </a:ln>
        </p:spPr>
      </p:pic>
      <p:pic>
        <p:nvPicPr>
          <p:cNvPr id="332" name="Google Shape;332;p34"/>
          <p:cNvPicPr preferRelativeResize="0"/>
          <p:nvPr/>
        </p:nvPicPr>
        <p:blipFill rotWithShape="1">
          <a:blip r:embed="rId5">
            <a:alphaModFix/>
          </a:blip>
          <a:srcRect b="5458" l="0" r="0" t="3417"/>
          <a:stretch/>
        </p:blipFill>
        <p:spPr>
          <a:xfrm rot="5400000">
            <a:off x="130500" y="3026100"/>
            <a:ext cx="1908076" cy="1709325"/>
          </a:xfrm>
          <a:prstGeom prst="rect">
            <a:avLst/>
          </a:prstGeom>
          <a:noFill/>
          <a:ln>
            <a:noFill/>
          </a:ln>
        </p:spPr>
      </p:pic>
      <p:pic>
        <p:nvPicPr>
          <p:cNvPr id="333" name="Google Shape;333;p34"/>
          <p:cNvPicPr preferRelativeResize="0"/>
          <p:nvPr/>
        </p:nvPicPr>
        <p:blipFill rotWithShape="1">
          <a:blip r:embed="rId6">
            <a:alphaModFix/>
          </a:blip>
          <a:srcRect b="5464" l="4727" r="7560" t="0"/>
          <a:stretch/>
        </p:blipFill>
        <p:spPr>
          <a:xfrm>
            <a:off x="1502100" y="1055800"/>
            <a:ext cx="1642250" cy="1773226"/>
          </a:xfrm>
          <a:prstGeom prst="rect">
            <a:avLst/>
          </a:prstGeom>
          <a:noFill/>
          <a:ln>
            <a:noFill/>
          </a:ln>
        </p:spPr>
      </p:pic>
      <p:sp>
        <p:nvSpPr>
          <p:cNvPr id="334" name="Google Shape;334;p34"/>
          <p:cNvSpPr txBox="1"/>
          <p:nvPr/>
        </p:nvSpPr>
        <p:spPr>
          <a:xfrm>
            <a:off x="6594304" y="1006775"/>
            <a:ext cx="2450700" cy="17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Dosis"/>
                <a:ea typeface="Dosis"/>
                <a:cs typeface="Dosis"/>
                <a:sym typeface="Dosis"/>
              </a:rPr>
              <a:t>Recall is defined as the number of true positives divided by the total number of objects in the image </a:t>
            </a:r>
            <a:endParaRPr>
              <a:solidFill>
                <a:schemeClr val="lt2"/>
              </a:solidFill>
              <a:latin typeface="Dosis"/>
              <a:ea typeface="Dosis"/>
              <a:cs typeface="Dosis"/>
              <a:sym typeface="Dosis"/>
            </a:endParaRPr>
          </a:p>
        </p:txBody>
      </p:sp>
      <p:sp>
        <p:nvSpPr>
          <p:cNvPr id="335" name="Google Shape;335;p34"/>
          <p:cNvSpPr txBox="1"/>
          <p:nvPr/>
        </p:nvSpPr>
        <p:spPr>
          <a:xfrm>
            <a:off x="3876750" y="3106325"/>
            <a:ext cx="2255400" cy="15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Dosis"/>
                <a:ea typeface="Dosis"/>
                <a:cs typeface="Dosis"/>
                <a:sym typeface="Dosis"/>
              </a:rPr>
              <a:t>Precision is the ratio of positive identifications to all identifications</a:t>
            </a:r>
            <a:endParaRPr>
              <a:solidFill>
                <a:schemeClr val="lt2"/>
              </a:solidFill>
              <a:latin typeface="Dosis"/>
              <a:ea typeface="Dosis"/>
              <a:cs typeface="Dosis"/>
              <a:sym typeface="Dosis"/>
            </a:endParaRPr>
          </a:p>
          <a:p>
            <a:pPr indent="0" lvl="0" marL="0" rtl="0" algn="l">
              <a:spcBef>
                <a:spcPts val="0"/>
              </a:spcBef>
              <a:spcAft>
                <a:spcPts val="0"/>
              </a:spcAft>
              <a:buNone/>
            </a:pPr>
            <a:r>
              <a:t/>
            </a:r>
            <a:endParaRPr>
              <a:solidFill>
                <a:schemeClr val="lt2"/>
              </a:solidFill>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5"/>
          <p:cNvPicPr preferRelativeResize="0"/>
          <p:nvPr/>
        </p:nvPicPr>
        <p:blipFill>
          <a:blip r:embed="rId3">
            <a:alphaModFix/>
          </a:blip>
          <a:stretch>
            <a:fillRect/>
          </a:stretch>
        </p:blipFill>
        <p:spPr>
          <a:xfrm>
            <a:off x="528755" y="427725"/>
            <a:ext cx="8086492" cy="4288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nvSpPr>
        <p:spPr>
          <a:xfrm>
            <a:off x="84050" y="1144425"/>
            <a:ext cx="3423600" cy="10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osis"/>
                <a:ea typeface="Dosis"/>
                <a:cs typeface="Dosis"/>
                <a:sym typeface="Dosis"/>
              </a:rPr>
              <a:t>Most of the embedded code will consist of </a:t>
            </a:r>
            <a:r>
              <a:rPr lang="en">
                <a:solidFill>
                  <a:schemeClr val="dk1"/>
                </a:solidFill>
                <a:latin typeface="Dosis"/>
                <a:ea typeface="Dosis"/>
                <a:cs typeface="Dosis"/>
                <a:sym typeface="Dosis"/>
              </a:rPr>
              <a:t>templated</a:t>
            </a:r>
            <a:r>
              <a:rPr lang="en">
                <a:solidFill>
                  <a:schemeClr val="dk1"/>
                </a:solidFill>
                <a:latin typeface="Dosis"/>
                <a:ea typeface="Dosis"/>
                <a:cs typeface="Dosis"/>
                <a:sym typeface="Dosis"/>
              </a:rPr>
              <a:t> functions. The purpose of the websites front end is to extract the values needed to fill out the templates.</a:t>
            </a:r>
            <a:br>
              <a:rPr lang="en">
                <a:solidFill>
                  <a:schemeClr val="dk1"/>
                </a:solidFill>
                <a:latin typeface="Dosis"/>
                <a:ea typeface="Dosis"/>
                <a:cs typeface="Dosis"/>
                <a:sym typeface="Dosis"/>
              </a:rPr>
            </a:br>
            <a:endParaRPr>
              <a:solidFill>
                <a:schemeClr val="dk1"/>
              </a:solidFill>
              <a:latin typeface="Dosis"/>
              <a:ea typeface="Dosis"/>
              <a:cs typeface="Dosis"/>
              <a:sym typeface="Dosis"/>
            </a:endParaRPr>
          </a:p>
        </p:txBody>
      </p:sp>
      <p:sp>
        <p:nvSpPr>
          <p:cNvPr id="347" name="Google Shape;347;p3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Code Generation - Software Subsystem</a:t>
            </a:r>
            <a:endParaRPr/>
          </a:p>
        </p:txBody>
      </p:sp>
      <p:sp>
        <p:nvSpPr>
          <p:cNvPr id="348" name="Google Shape;348;p36"/>
          <p:cNvSpPr/>
          <p:nvPr/>
        </p:nvSpPr>
        <p:spPr>
          <a:xfrm>
            <a:off x="5735604" y="1293176"/>
            <a:ext cx="1238100" cy="330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User Interface Components</a:t>
            </a:r>
            <a:endParaRPr>
              <a:solidFill>
                <a:srgbClr val="FFFFFF"/>
              </a:solidFill>
            </a:endParaRPr>
          </a:p>
        </p:txBody>
      </p:sp>
      <p:sp>
        <p:nvSpPr>
          <p:cNvPr id="349" name="Google Shape;349;p36"/>
          <p:cNvSpPr/>
          <p:nvPr/>
        </p:nvSpPr>
        <p:spPr>
          <a:xfrm>
            <a:off x="7160568" y="1963847"/>
            <a:ext cx="1238100" cy="330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Digital</a:t>
            </a:r>
            <a:endParaRPr>
              <a:solidFill>
                <a:srgbClr val="FFFFFF"/>
              </a:solidFill>
            </a:endParaRPr>
          </a:p>
        </p:txBody>
      </p:sp>
      <p:sp>
        <p:nvSpPr>
          <p:cNvPr id="350" name="Google Shape;350;p36"/>
          <p:cNvSpPr/>
          <p:nvPr/>
        </p:nvSpPr>
        <p:spPr>
          <a:xfrm>
            <a:off x="4310639" y="1963847"/>
            <a:ext cx="1238100" cy="330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Analog</a:t>
            </a:r>
            <a:endParaRPr>
              <a:solidFill>
                <a:srgbClr val="FFFFFF"/>
              </a:solidFill>
            </a:endParaRPr>
          </a:p>
        </p:txBody>
      </p:sp>
      <p:sp>
        <p:nvSpPr>
          <p:cNvPr id="351" name="Google Shape;351;p36"/>
          <p:cNvSpPr/>
          <p:nvPr/>
        </p:nvSpPr>
        <p:spPr>
          <a:xfrm>
            <a:off x="3630275" y="2634519"/>
            <a:ext cx="1238100" cy="330000"/>
          </a:xfrm>
          <a:prstGeom prst="roundRect">
            <a:avLst>
              <a:gd fmla="val 50000" name="adj"/>
            </a:avLst>
          </a:prstGeom>
          <a:solidFill>
            <a:srgbClr val="8089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Slider</a:t>
            </a:r>
            <a:endParaRPr>
              <a:solidFill>
                <a:srgbClr val="FFFFFF"/>
              </a:solidFill>
            </a:endParaRPr>
          </a:p>
        </p:txBody>
      </p:sp>
      <p:sp>
        <p:nvSpPr>
          <p:cNvPr id="352" name="Google Shape;352;p36"/>
          <p:cNvSpPr/>
          <p:nvPr/>
        </p:nvSpPr>
        <p:spPr>
          <a:xfrm>
            <a:off x="4991003" y="2634519"/>
            <a:ext cx="1238100" cy="330000"/>
          </a:xfrm>
          <a:prstGeom prst="roundRect">
            <a:avLst>
              <a:gd fmla="val 50000" name="adj"/>
            </a:avLst>
          </a:prstGeom>
          <a:solidFill>
            <a:srgbClr val="8089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oboto"/>
                <a:ea typeface="Roboto"/>
                <a:cs typeface="Roboto"/>
                <a:sym typeface="Roboto"/>
              </a:rPr>
              <a:t>Increment/Decrement</a:t>
            </a:r>
            <a:endParaRPr sz="1100">
              <a:solidFill>
                <a:srgbClr val="FFFFFF"/>
              </a:solidFill>
            </a:endParaRPr>
          </a:p>
        </p:txBody>
      </p:sp>
      <p:sp>
        <p:nvSpPr>
          <p:cNvPr id="353" name="Google Shape;353;p36"/>
          <p:cNvSpPr/>
          <p:nvPr/>
        </p:nvSpPr>
        <p:spPr>
          <a:xfrm>
            <a:off x="6480209" y="2634519"/>
            <a:ext cx="1238100" cy="330000"/>
          </a:xfrm>
          <a:prstGeom prst="roundRect">
            <a:avLst>
              <a:gd fmla="val 50000" name="adj"/>
            </a:avLst>
          </a:prstGeom>
          <a:solidFill>
            <a:srgbClr val="8089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Button</a:t>
            </a:r>
            <a:endParaRPr>
              <a:solidFill>
                <a:srgbClr val="FFFFFF"/>
              </a:solidFill>
            </a:endParaRPr>
          </a:p>
        </p:txBody>
      </p:sp>
      <p:sp>
        <p:nvSpPr>
          <p:cNvPr id="354" name="Google Shape;354;p36"/>
          <p:cNvSpPr/>
          <p:nvPr/>
        </p:nvSpPr>
        <p:spPr>
          <a:xfrm>
            <a:off x="7840938" y="2634519"/>
            <a:ext cx="1238100" cy="330000"/>
          </a:xfrm>
          <a:prstGeom prst="roundRect">
            <a:avLst>
              <a:gd fmla="val 50000" name="adj"/>
            </a:avLst>
          </a:prstGeom>
          <a:solidFill>
            <a:srgbClr val="8089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Toggle</a:t>
            </a:r>
            <a:endParaRPr>
              <a:solidFill>
                <a:srgbClr val="FFFFFF"/>
              </a:solidFill>
            </a:endParaRPr>
          </a:p>
        </p:txBody>
      </p:sp>
      <p:cxnSp>
        <p:nvCxnSpPr>
          <p:cNvPr id="355" name="Google Shape;355;p36"/>
          <p:cNvCxnSpPr>
            <a:stCxn id="348" idx="2"/>
            <a:endCxn id="349" idx="0"/>
          </p:cNvCxnSpPr>
          <p:nvPr/>
        </p:nvCxnSpPr>
        <p:spPr>
          <a:xfrm flipH="1" rot="-5400000">
            <a:off x="6896754" y="1081076"/>
            <a:ext cx="340800" cy="1425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6" name="Google Shape;356;p36"/>
          <p:cNvCxnSpPr>
            <a:stCxn id="350" idx="0"/>
            <a:endCxn id="348" idx="2"/>
          </p:cNvCxnSpPr>
          <p:nvPr/>
        </p:nvCxnSpPr>
        <p:spPr>
          <a:xfrm rot="-5400000">
            <a:off x="5471789" y="1080947"/>
            <a:ext cx="340800" cy="1425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7" name="Google Shape;357;p36"/>
          <p:cNvCxnSpPr>
            <a:stCxn id="350" idx="2"/>
            <a:endCxn id="352" idx="0"/>
          </p:cNvCxnSpPr>
          <p:nvPr/>
        </p:nvCxnSpPr>
        <p:spPr>
          <a:xfrm flipH="1" rot="-5400000">
            <a:off x="5099489" y="2124047"/>
            <a:ext cx="340800" cy="680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8" name="Google Shape;358;p36"/>
          <p:cNvCxnSpPr>
            <a:stCxn id="351" idx="0"/>
            <a:endCxn id="350" idx="2"/>
          </p:cNvCxnSpPr>
          <p:nvPr/>
        </p:nvCxnSpPr>
        <p:spPr>
          <a:xfrm rot="-5400000">
            <a:off x="4419125" y="2123919"/>
            <a:ext cx="340800" cy="680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9" name="Google Shape;359;p36"/>
          <p:cNvCxnSpPr>
            <a:stCxn id="349" idx="2"/>
            <a:endCxn id="354" idx="0"/>
          </p:cNvCxnSpPr>
          <p:nvPr/>
        </p:nvCxnSpPr>
        <p:spPr>
          <a:xfrm flipH="1" rot="-5400000">
            <a:off x="7949418" y="2124047"/>
            <a:ext cx="340800" cy="680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60" name="Google Shape;360;p36"/>
          <p:cNvCxnSpPr>
            <a:stCxn id="353" idx="0"/>
            <a:endCxn id="349" idx="2"/>
          </p:cNvCxnSpPr>
          <p:nvPr/>
        </p:nvCxnSpPr>
        <p:spPr>
          <a:xfrm rot="-5400000">
            <a:off x="7269059" y="2123919"/>
            <a:ext cx="340800" cy="680400"/>
          </a:xfrm>
          <a:prstGeom prst="bentConnector3">
            <a:avLst>
              <a:gd fmla="val 50000" name="adj1"/>
            </a:avLst>
          </a:prstGeom>
          <a:noFill/>
          <a:ln cap="flat" cmpd="sng" w="9525">
            <a:solidFill>
              <a:srgbClr val="C2C2C2"/>
            </a:solidFill>
            <a:prstDash val="solid"/>
            <a:round/>
            <a:headEnd len="sm" w="sm" type="none"/>
            <a:tailEnd len="sm" w="sm" type="none"/>
          </a:ln>
        </p:spPr>
      </p:cxnSp>
      <p:pic>
        <p:nvPicPr>
          <p:cNvPr id="361" name="Google Shape;361;p36"/>
          <p:cNvPicPr preferRelativeResize="0"/>
          <p:nvPr/>
        </p:nvPicPr>
        <p:blipFill>
          <a:blip r:embed="rId3">
            <a:alphaModFix/>
          </a:blip>
          <a:stretch>
            <a:fillRect/>
          </a:stretch>
        </p:blipFill>
        <p:spPr>
          <a:xfrm>
            <a:off x="177050" y="3004944"/>
            <a:ext cx="734330" cy="831918"/>
          </a:xfrm>
          <a:prstGeom prst="rect">
            <a:avLst/>
          </a:prstGeom>
          <a:noFill/>
          <a:ln>
            <a:noFill/>
          </a:ln>
        </p:spPr>
      </p:pic>
      <p:sp>
        <p:nvSpPr>
          <p:cNvPr id="362" name="Google Shape;362;p36"/>
          <p:cNvSpPr txBox="1"/>
          <p:nvPr/>
        </p:nvSpPr>
        <p:spPr>
          <a:xfrm>
            <a:off x="1173300" y="3094600"/>
            <a:ext cx="1972200" cy="10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sis"/>
                <a:ea typeface="Dosis"/>
                <a:cs typeface="Dosis"/>
                <a:sym typeface="Dosis"/>
              </a:rPr>
              <a:t>Embedded code will be written in C or C++ (see footnote)</a:t>
            </a:r>
            <a:endParaRPr sz="1200">
              <a:solidFill>
                <a:schemeClr val="dk1"/>
              </a:solidFill>
              <a:latin typeface="Dosis"/>
              <a:ea typeface="Dosis"/>
              <a:cs typeface="Dosis"/>
              <a:sym typeface="Dosis"/>
            </a:endParaRPr>
          </a:p>
        </p:txBody>
      </p:sp>
      <p:pic>
        <p:nvPicPr>
          <p:cNvPr id="363" name="Google Shape;363;p36"/>
          <p:cNvPicPr preferRelativeResize="0"/>
          <p:nvPr/>
        </p:nvPicPr>
        <p:blipFill>
          <a:blip r:embed="rId4">
            <a:alphaModFix/>
          </a:blip>
          <a:stretch>
            <a:fillRect/>
          </a:stretch>
        </p:blipFill>
        <p:spPr>
          <a:xfrm rot="19">
            <a:off x="83963" y="4044703"/>
            <a:ext cx="920499" cy="631499"/>
          </a:xfrm>
          <a:prstGeom prst="rect">
            <a:avLst/>
          </a:prstGeom>
          <a:noFill/>
          <a:ln>
            <a:noFill/>
          </a:ln>
        </p:spPr>
      </p:pic>
      <p:sp>
        <p:nvSpPr>
          <p:cNvPr id="364" name="Google Shape;364;p36"/>
          <p:cNvSpPr txBox="1"/>
          <p:nvPr/>
        </p:nvSpPr>
        <p:spPr>
          <a:xfrm>
            <a:off x="1178850" y="4027400"/>
            <a:ext cx="19611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osis"/>
                <a:ea typeface="Dosis"/>
                <a:cs typeface="Dosis"/>
                <a:sym typeface="Dosis"/>
              </a:rPr>
              <a:t>Arduino IDE will be used to compile and download code (see footnote)</a:t>
            </a:r>
            <a:endParaRPr sz="1200">
              <a:latin typeface="Dosis"/>
              <a:ea typeface="Dosis"/>
              <a:cs typeface="Dosis"/>
              <a:sym typeface="Dosis"/>
            </a:endParaRPr>
          </a:p>
        </p:txBody>
      </p:sp>
      <p:sp>
        <p:nvSpPr>
          <p:cNvPr id="365" name="Google Shape;365;p36"/>
          <p:cNvSpPr txBox="1"/>
          <p:nvPr/>
        </p:nvSpPr>
        <p:spPr>
          <a:xfrm>
            <a:off x="1361200" y="4832550"/>
            <a:ext cx="78174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latin typeface="Dosis"/>
                <a:ea typeface="Dosis"/>
                <a:cs typeface="Dosis"/>
                <a:sym typeface="Dosis"/>
              </a:rPr>
              <a:t>Disclaimer: Specifics regarding programming languages/IDE’s are subject to change as the development process continues</a:t>
            </a:r>
            <a:endParaRPr sz="1300">
              <a:solidFill>
                <a:schemeClr val="accent2"/>
              </a:solidFill>
              <a:latin typeface="Dosis"/>
              <a:ea typeface="Dosis"/>
              <a:cs typeface="Dosis"/>
              <a:sym typeface="Dosis"/>
            </a:endParaRPr>
          </a:p>
        </p:txBody>
      </p:sp>
      <p:sp>
        <p:nvSpPr>
          <p:cNvPr id="366" name="Google Shape;366;p36"/>
          <p:cNvSpPr txBox="1"/>
          <p:nvPr/>
        </p:nvSpPr>
        <p:spPr>
          <a:xfrm>
            <a:off x="-136700" y="2118975"/>
            <a:ext cx="3081600" cy="83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Font typeface="Dosis"/>
              <a:buChar char="●"/>
            </a:pPr>
            <a:r>
              <a:rPr lang="en">
                <a:solidFill>
                  <a:schemeClr val="accent2"/>
                </a:solidFill>
                <a:latin typeface="Dosis"/>
                <a:ea typeface="Dosis"/>
                <a:cs typeface="Dosis"/>
                <a:sym typeface="Dosis"/>
              </a:rPr>
              <a:t>X-position</a:t>
            </a:r>
            <a:endParaRPr>
              <a:solidFill>
                <a:schemeClr val="accent2"/>
              </a:solidFill>
              <a:latin typeface="Dosis"/>
              <a:ea typeface="Dosis"/>
              <a:cs typeface="Dosis"/>
              <a:sym typeface="Dosis"/>
            </a:endParaRPr>
          </a:p>
          <a:p>
            <a:pPr indent="-317500" lvl="0" marL="457200" rtl="0" algn="l">
              <a:spcBef>
                <a:spcPts val="0"/>
              </a:spcBef>
              <a:spcAft>
                <a:spcPts val="0"/>
              </a:spcAft>
              <a:buClr>
                <a:schemeClr val="accent2"/>
              </a:buClr>
              <a:buSzPts val="1400"/>
              <a:buFont typeface="Dosis"/>
              <a:buChar char="●"/>
            </a:pPr>
            <a:r>
              <a:rPr lang="en">
                <a:solidFill>
                  <a:schemeClr val="accent2"/>
                </a:solidFill>
                <a:latin typeface="Dosis"/>
                <a:ea typeface="Dosis"/>
                <a:cs typeface="Dosis"/>
                <a:sym typeface="Dosis"/>
              </a:rPr>
              <a:t>Minimum Value</a:t>
            </a:r>
            <a:endParaRPr>
              <a:solidFill>
                <a:schemeClr val="accent2"/>
              </a:solidFill>
              <a:latin typeface="Dosis"/>
              <a:ea typeface="Dosis"/>
              <a:cs typeface="Dosis"/>
              <a:sym typeface="Dosis"/>
            </a:endParaRPr>
          </a:p>
          <a:p>
            <a:pPr indent="-317500" lvl="0" marL="457200" rtl="0" algn="l">
              <a:spcBef>
                <a:spcPts val="0"/>
              </a:spcBef>
              <a:spcAft>
                <a:spcPts val="0"/>
              </a:spcAft>
              <a:buClr>
                <a:schemeClr val="accent2"/>
              </a:buClr>
              <a:buSzPts val="1400"/>
              <a:buFont typeface="Dosis"/>
              <a:buChar char="●"/>
            </a:pPr>
            <a:r>
              <a:rPr lang="en">
                <a:solidFill>
                  <a:schemeClr val="accent2"/>
                </a:solidFill>
                <a:latin typeface="Dosis"/>
                <a:ea typeface="Dosis"/>
                <a:cs typeface="Dosis"/>
                <a:sym typeface="Dosis"/>
              </a:rPr>
              <a:t>Maximum Value</a:t>
            </a:r>
            <a:endParaRPr>
              <a:solidFill>
                <a:schemeClr val="accent2"/>
              </a:solidFill>
              <a:latin typeface="Dosis"/>
              <a:ea typeface="Dosis"/>
              <a:cs typeface="Dosis"/>
              <a:sym typeface="Dosis"/>
            </a:endParaRPr>
          </a:p>
        </p:txBody>
      </p:sp>
      <p:sp>
        <p:nvSpPr>
          <p:cNvPr id="367" name="Google Shape;367;p36"/>
          <p:cNvSpPr txBox="1"/>
          <p:nvPr/>
        </p:nvSpPr>
        <p:spPr>
          <a:xfrm>
            <a:off x="1557200" y="2089563"/>
            <a:ext cx="2129100" cy="74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Font typeface="Dosis"/>
              <a:buChar char="●"/>
            </a:pPr>
            <a:r>
              <a:rPr lang="en">
                <a:solidFill>
                  <a:schemeClr val="accent2"/>
                </a:solidFill>
                <a:latin typeface="Dosis"/>
                <a:ea typeface="Dosis"/>
                <a:cs typeface="Dosis"/>
                <a:sym typeface="Dosis"/>
              </a:rPr>
              <a:t>Y-position</a:t>
            </a:r>
            <a:endParaRPr>
              <a:solidFill>
                <a:schemeClr val="accent2"/>
              </a:solidFill>
              <a:latin typeface="Dosis"/>
              <a:ea typeface="Dosis"/>
              <a:cs typeface="Dosis"/>
              <a:sym typeface="Dosis"/>
            </a:endParaRPr>
          </a:p>
          <a:p>
            <a:pPr indent="-317500" lvl="0" marL="457200" rtl="0" algn="l">
              <a:spcBef>
                <a:spcPts val="0"/>
              </a:spcBef>
              <a:spcAft>
                <a:spcPts val="0"/>
              </a:spcAft>
              <a:buClr>
                <a:schemeClr val="accent2"/>
              </a:buClr>
              <a:buSzPts val="1400"/>
              <a:buFont typeface="Dosis"/>
              <a:buChar char="●"/>
            </a:pPr>
            <a:r>
              <a:rPr lang="en">
                <a:solidFill>
                  <a:schemeClr val="accent2"/>
                </a:solidFill>
                <a:latin typeface="Dosis"/>
                <a:ea typeface="Dosis"/>
                <a:cs typeface="Dosis"/>
                <a:sym typeface="Dosis"/>
              </a:rPr>
              <a:t>Width</a:t>
            </a:r>
            <a:endParaRPr>
              <a:solidFill>
                <a:schemeClr val="accent2"/>
              </a:solidFill>
              <a:latin typeface="Dosis"/>
              <a:ea typeface="Dosis"/>
              <a:cs typeface="Dosis"/>
              <a:sym typeface="Dosis"/>
            </a:endParaRPr>
          </a:p>
          <a:p>
            <a:pPr indent="-317500" lvl="0" marL="457200" rtl="0" algn="l">
              <a:spcBef>
                <a:spcPts val="0"/>
              </a:spcBef>
              <a:spcAft>
                <a:spcPts val="0"/>
              </a:spcAft>
              <a:buClr>
                <a:schemeClr val="accent2"/>
              </a:buClr>
              <a:buSzPts val="1400"/>
              <a:buFont typeface="Dosis"/>
              <a:buChar char="●"/>
            </a:pPr>
            <a:r>
              <a:rPr lang="en">
                <a:solidFill>
                  <a:schemeClr val="accent2"/>
                </a:solidFill>
                <a:latin typeface="Dosis"/>
                <a:ea typeface="Dosis"/>
                <a:cs typeface="Dosis"/>
                <a:sym typeface="Dosis"/>
              </a:rPr>
              <a:t>Height</a:t>
            </a:r>
            <a:endParaRPr>
              <a:solidFill>
                <a:schemeClr val="accent2"/>
              </a:solidFill>
              <a:latin typeface="Dosis"/>
              <a:ea typeface="Dosis"/>
              <a:cs typeface="Dosis"/>
              <a:sym typeface="Dosis"/>
            </a:endParaRPr>
          </a:p>
        </p:txBody>
      </p:sp>
      <p:pic>
        <p:nvPicPr>
          <p:cNvPr id="368" name="Google Shape;368;p36"/>
          <p:cNvPicPr preferRelativeResize="0"/>
          <p:nvPr/>
        </p:nvPicPr>
        <p:blipFill rotWithShape="1">
          <a:blip r:embed="rId5">
            <a:alphaModFix/>
          </a:blip>
          <a:srcRect b="5922" l="2887" r="2746" t="6976"/>
          <a:stretch/>
        </p:blipFill>
        <p:spPr>
          <a:xfrm>
            <a:off x="6547850" y="3023700"/>
            <a:ext cx="1102800" cy="749100"/>
          </a:xfrm>
          <a:prstGeom prst="roundRect">
            <a:avLst>
              <a:gd fmla="val 16667" name="adj"/>
            </a:avLst>
          </a:prstGeom>
          <a:noFill/>
          <a:ln>
            <a:noFill/>
          </a:ln>
        </p:spPr>
      </p:pic>
      <p:pic>
        <p:nvPicPr>
          <p:cNvPr id="369" name="Google Shape;369;p36"/>
          <p:cNvPicPr preferRelativeResize="0"/>
          <p:nvPr/>
        </p:nvPicPr>
        <p:blipFill rotWithShape="1">
          <a:blip r:embed="rId6">
            <a:alphaModFix/>
          </a:blip>
          <a:srcRect b="6138" l="2506" r="1450" t="0"/>
          <a:stretch/>
        </p:blipFill>
        <p:spPr>
          <a:xfrm>
            <a:off x="3697900" y="3035950"/>
            <a:ext cx="1102800" cy="564300"/>
          </a:xfrm>
          <a:prstGeom prst="roundRect">
            <a:avLst>
              <a:gd fmla="val 16667" name="adj"/>
            </a:avLst>
          </a:prstGeom>
          <a:noFill/>
          <a:ln>
            <a:noFill/>
          </a:ln>
        </p:spPr>
      </p:pic>
      <p:pic>
        <p:nvPicPr>
          <p:cNvPr id="370" name="Google Shape;370;p36"/>
          <p:cNvPicPr preferRelativeResize="0"/>
          <p:nvPr/>
        </p:nvPicPr>
        <p:blipFill rotWithShape="1">
          <a:blip r:embed="rId7">
            <a:alphaModFix/>
          </a:blip>
          <a:srcRect b="5903" l="2839" r="2184" t="4913"/>
          <a:stretch/>
        </p:blipFill>
        <p:spPr>
          <a:xfrm>
            <a:off x="7962900" y="3064150"/>
            <a:ext cx="994200" cy="668100"/>
          </a:xfrm>
          <a:prstGeom prst="roundRect">
            <a:avLst>
              <a:gd fmla="val 16667" name="adj"/>
            </a:avLst>
          </a:prstGeom>
          <a:noFill/>
          <a:ln>
            <a:noFill/>
          </a:ln>
        </p:spPr>
      </p:pic>
      <p:pic>
        <p:nvPicPr>
          <p:cNvPr id="371" name="Google Shape;371;p36"/>
          <p:cNvPicPr preferRelativeResize="0"/>
          <p:nvPr/>
        </p:nvPicPr>
        <p:blipFill rotWithShape="1">
          <a:blip r:embed="rId8">
            <a:alphaModFix/>
          </a:blip>
          <a:srcRect b="2718" l="2746" r="3207" t="3207"/>
          <a:stretch/>
        </p:blipFill>
        <p:spPr>
          <a:xfrm>
            <a:off x="5155737" y="3035950"/>
            <a:ext cx="1037100" cy="7245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Trade-Offs TO-DO</a:t>
            </a:r>
            <a:endParaRPr/>
          </a:p>
        </p:txBody>
      </p:sp>
      <p:sp>
        <p:nvSpPr>
          <p:cNvPr id="377" name="Google Shape;377;p37"/>
          <p:cNvSpPr/>
          <p:nvPr/>
        </p:nvSpPr>
        <p:spPr>
          <a:xfrm>
            <a:off x="2701558" y="1506126"/>
            <a:ext cx="981300" cy="28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Chosen Option</a:t>
            </a:r>
            <a:endParaRPr sz="800">
              <a:solidFill>
                <a:srgbClr val="FFFFFF"/>
              </a:solidFill>
              <a:latin typeface="Dosis"/>
              <a:ea typeface="Dosis"/>
              <a:cs typeface="Dosis"/>
              <a:sym typeface="Dosis"/>
            </a:endParaRPr>
          </a:p>
        </p:txBody>
      </p:sp>
      <p:sp>
        <p:nvSpPr>
          <p:cNvPr id="378" name="Google Shape;378;p37"/>
          <p:cNvSpPr/>
          <p:nvPr/>
        </p:nvSpPr>
        <p:spPr>
          <a:xfrm>
            <a:off x="3694570" y="1506126"/>
            <a:ext cx="981300" cy="28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Rejected Option</a:t>
            </a:r>
            <a:endParaRPr sz="800">
              <a:solidFill>
                <a:srgbClr val="FFFFFF"/>
              </a:solidFill>
              <a:latin typeface="Dosis"/>
              <a:ea typeface="Dosis"/>
              <a:cs typeface="Dosis"/>
              <a:sym typeface="Dosis"/>
            </a:endParaRPr>
          </a:p>
        </p:txBody>
      </p:sp>
      <p:sp>
        <p:nvSpPr>
          <p:cNvPr id="379" name="Google Shape;379;p37"/>
          <p:cNvSpPr/>
          <p:nvPr/>
        </p:nvSpPr>
        <p:spPr>
          <a:xfrm>
            <a:off x="4687588" y="1506125"/>
            <a:ext cx="1992300" cy="28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Benefits Over Alternatives</a:t>
            </a:r>
            <a:endParaRPr sz="800">
              <a:solidFill>
                <a:srgbClr val="FFFFFF"/>
              </a:solidFill>
              <a:latin typeface="Dosis"/>
              <a:ea typeface="Dosis"/>
              <a:cs typeface="Dosis"/>
              <a:sym typeface="Dosis"/>
            </a:endParaRPr>
          </a:p>
        </p:txBody>
      </p:sp>
      <p:sp>
        <p:nvSpPr>
          <p:cNvPr id="380" name="Google Shape;380;p37"/>
          <p:cNvSpPr/>
          <p:nvPr/>
        </p:nvSpPr>
        <p:spPr>
          <a:xfrm>
            <a:off x="369825" y="1506126"/>
            <a:ext cx="2320200" cy="2817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osis"/>
                <a:ea typeface="Dosis"/>
                <a:cs typeface="Dosis"/>
                <a:sym typeface="Dosis"/>
              </a:rPr>
              <a:t>Feature</a:t>
            </a:r>
            <a:endParaRPr>
              <a:solidFill>
                <a:schemeClr val="lt1"/>
              </a:solidFill>
              <a:latin typeface="Dosis"/>
              <a:ea typeface="Dosis"/>
              <a:cs typeface="Dosis"/>
              <a:sym typeface="Dosis"/>
            </a:endParaRPr>
          </a:p>
        </p:txBody>
      </p:sp>
      <p:sp>
        <p:nvSpPr>
          <p:cNvPr id="381" name="Google Shape;381;p37"/>
          <p:cNvSpPr/>
          <p:nvPr/>
        </p:nvSpPr>
        <p:spPr>
          <a:xfrm>
            <a:off x="4687450" y="2440400"/>
            <a:ext cx="19923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Greater service offering</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Greater </a:t>
            </a:r>
            <a:r>
              <a:rPr lang="en" sz="700">
                <a:solidFill>
                  <a:srgbClr val="FFFFFF"/>
                </a:solidFill>
                <a:latin typeface="Dosis"/>
                <a:ea typeface="Dosis"/>
                <a:cs typeface="Dosis"/>
                <a:sym typeface="Dosis"/>
              </a:rPr>
              <a:t>community</a:t>
            </a:r>
            <a:r>
              <a:rPr lang="en" sz="700">
                <a:solidFill>
                  <a:srgbClr val="FFFFFF"/>
                </a:solidFill>
                <a:latin typeface="Dosis"/>
                <a:ea typeface="Dosis"/>
                <a:cs typeface="Dosis"/>
                <a:sym typeface="Dosis"/>
              </a:rPr>
              <a:t> support</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More familiarity with AWS</a:t>
            </a:r>
            <a:endParaRPr sz="700">
              <a:solidFill>
                <a:srgbClr val="FFFFFF"/>
              </a:solidFill>
              <a:latin typeface="Dosis"/>
              <a:ea typeface="Dosis"/>
              <a:cs typeface="Dosis"/>
              <a:sym typeface="Dosis"/>
            </a:endParaRPr>
          </a:p>
        </p:txBody>
      </p:sp>
      <p:sp>
        <p:nvSpPr>
          <p:cNvPr id="382" name="Google Shape;382;p37"/>
          <p:cNvSpPr/>
          <p:nvPr/>
        </p:nvSpPr>
        <p:spPr>
          <a:xfrm>
            <a:off x="370709" y="2440377"/>
            <a:ext cx="2319213"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83" name="Google Shape;383;p37"/>
          <p:cNvSpPr/>
          <p:nvPr/>
        </p:nvSpPr>
        <p:spPr>
          <a:xfrm>
            <a:off x="1041553" y="2440389"/>
            <a:ext cx="657203"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84" name="Google Shape;384;p37"/>
          <p:cNvSpPr/>
          <p:nvPr/>
        </p:nvSpPr>
        <p:spPr>
          <a:xfrm>
            <a:off x="370709" y="2440389"/>
            <a:ext cx="670066"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85" name="Google Shape;385;p37"/>
          <p:cNvSpPr/>
          <p:nvPr/>
        </p:nvSpPr>
        <p:spPr>
          <a:xfrm>
            <a:off x="2701459" y="2440389"/>
            <a:ext cx="981419" cy="632385"/>
          </a:xfrm>
          <a:prstGeom prst="rect">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86" name="Google Shape;386;p37"/>
          <p:cNvSpPr/>
          <p:nvPr/>
        </p:nvSpPr>
        <p:spPr>
          <a:xfrm>
            <a:off x="3694441" y="2440389"/>
            <a:ext cx="981419"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87" name="Google Shape;387;p37"/>
          <p:cNvSpPr/>
          <p:nvPr/>
        </p:nvSpPr>
        <p:spPr>
          <a:xfrm>
            <a:off x="631022" y="2440431"/>
            <a:ext cx="414845" cy="383707"/>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osis"/>
                <a:ea typeface="Dosis"/>
                <a:cs typeface="Dosis"/>
                <a:sym typeface="Dosis"/>
              </a:rPr>
              <a:t>2</a:t>
            </a:r>
            <a:endParaRPr sz="1600">
              <a:solidFill>
                <a:srgbClr val="FFFFFF"/>
              </a:solidFill>
              <a:latin typeface="Dosis"/>
              <a:ea typeface="Dosis"/>
              <a:cs typeface="Dosis"/>
              <a:sym typeface="Dosis"/>
            </a:endParaRPr>
          </a:p>
        </p:txBody>
      </p:sp>
      <p:sp>
        <p:nvSpPr>
          <p:cNvPr id="388" name="Google Shape;388;p37"/>
          <p:cNvSpPr/>
          <p:nvPr/>
        </p:nvSpPr>
        <p:spPr>
          <a:xfrm>
            <a:off x="1112305" y="2440424"/>
            <a:ext cx="1450641" cy="6323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Dosis"/>
                <a:ea typeface="Dosis"/>
                <a:cs typeface="Dosis"/>
                <a:sym typeface="Dosis"/>
              </a:rPr>
              <a:t>Cloud Hosting Service</a:t>
            </a:r>
            <a:endParaRPr sz="1000">
              <a:solidFill>
                <a:srgbClr val="FFFFFF"/>
              </a:solidFill>
              <a:latin typeface="Dosis"/>
              <a:ea typeface="Dosis"/>
              <a:cs typeface="Dosis"/>
              <a:sym typeface="Dosis"/>
            </a:endParaRPr>
          </a:p>
        </p:txBody>
      </p:sp>
      <p:sp>
        <p:nvSpPr>
          <p:cNvPr id="389" name="Google Shape;389;p37"/>
          <p:cNvSpPr/>
          <p:nvPr/>
        </p:nvSpPr>
        <p:spPr>
          <a:xfrm>
            <a:off x="4687450" y="3082975"/>
            <a:ext cx="19923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Faster runtimes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Faster training times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Previous experience with YOLO</a:t>
            </a:r>
            <a:endParaRPr sz="700">
              <a:solidFill>
                <a:srgbClr val="FFFFFF"/>
              </a:solidFill>
              <a:latin typeface="Dosis"/>
              <a:ea typeface="Dosis"/>
              <a:cs typeface="Dosis"/>
              <a:sym typeface="Dosis"/>
            </a:endParaRPr>
          </a:p>
        </p:txBody>
      </p:sp>
      <p:sp>
        <p:nvSpPr>
          <p:cNvPr id="390" name="Google Shape;390;p37"/>
          <p:cNvSpPr/>
          <p:nvPr/>
        </p:nvSpPr>
        <p:spPr>
          <a:xfrm>
            <a:off x="370709" y="3082959"/>
            <a:ext cx="2319213"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91" name="Google Shape;391;p37"/>
          <p:cNvSpPr/>
          <p:nvPr/>
        </p:nvSpPr>
        <p:spPr>
          <a:xfrm>
            <a:off x="1041553" y="3082971"/>
            <a:ext cx="657203"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92" name="Google Shape;392;p37"/>
          <p:cNvSpPr/>
          <p:nvPr/>
        </p:nvSpPr>
        <p:spPr>
          <a:xfrm>
            <a:off x="370709" y="3082971"/>
            <a:ext cx="670066"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93" name="Google Shape;393;p37"/>
          <p:cNvSpPr/>
          <p:nvPr/>
        </p:nvSpPr>
        <p:spPr>
          <a:xfrm>
            <a:off x="2701459" y="3082971"/>
            <a:ext cx="981419" cy="632385"/>
          </a:xfrm>
          <a:prstGeom prst="rect">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osis"/>
                <a:ea typeface="Dosis"/>
                <a:cs typeface="Dosis"/>
                <a:sym typeface="Dosis"/>
              </a:rPr>
              <a:t>You Only Look Once (YOLOv5)</a:t>
            </a:r>
            <a:endParaRPr>
              <a:solidFill>
                <a:schemeClr val="lt1"/>
              </a:solidFill>
              <a:latin typeface="Dosis"/>
              <a:ea typeface="Dosis"/>
              <a:cs typeface="Dosis"/>
              <a:sym typeface="Dosis"/>
            </a:endParaRPr>
          </a:p>
        </p:txBody>
      </p:sp>
      <p:sp>
        <p:nvSpPr>
          <p:cNvPr id="394" name="Google Shape;394;p37"/>
          <p:cNvSpPr/>
          <p:nvPr/>
        </p:nvSpPr>
        <p:spPr>
          <a:xfrm>
            <a:off x="3694441" y="3082971"/>
            <a:ext cx="981419"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osis"/>
                <a:ea typeface="Dosis"/>
                <a:cs typeface="Dosis"/>
                <a:sym typeface="Dosis"/>
              </a:rPr>
              <a:t>Single Shot Detection (SSD)</a:t>
            </a:r>
            <a:endParaRPr>
              <a:solidFill>
                <a:schemeClr val="lt1"/>
              </a:solidFill>
              <a:latin typeface="Dosis"/>
              <a:ea typeface="Dosis"/>
              <a:cs typeface="Dosis"/>
              <a:sym typeface="Dosis"/>
            </a:endParaRPr>
          </a:p>
        </p:txBody>
      </p:sp>
      <p:sp>
        <p:nvSpPr>
          <p:cNvPr id="395" name="Google Shape;395;p37"/>
          <p:cNvSpPr/>
          <p:nvPr/>
        </p:nvSpPr>
        <p:spPr>
          <a:xfrm>
            <a:off x="631022" y="3083013"/>
            <a:ext cx="414845" cy="383707"/>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osis"/>
                <a:ea typeface="Dosis"/>
                <a:cs typeface="Dosis"/>
                <a:sym typeface="Dosis"/>
              </a:rPr>
              <a:t>3</a:t>
            </a:r>
            <a:endParaRPr sz="1600">
              <a:solidFill>
                <a:srgbClr val="FFFFFF"/>
              </a:solidFill>
              <a:latin typeface="Dosis"/>
              <a:ea typeface="Dosis"/>
              <a:cs typeface="Dosis"/>
              <a:sym typeface="Dosis"/>
            </a:endParaRPr>
          </a:p>
        </p:txBody>
      </p:sp>
      <p:sp>
        <p:nvSpPr>
          <p:cNvPr id="396" name="Google Shape;396;p37"/>
          <p:cNvSpPr/>
          <p:nvPr/>
        </p:nvSpPr>
        <p:spPr>
          <a:xfrm>
            <a:off x="1112305" y="3083006"/>
            <a:ext cx="1450641" cy="6323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Dosis"/>
                <a:ea typeface="Dosis"/>
                <a:cs typeface="Dosis"/>
                <a:sym typeface="Dosis"/>
              </a:rPr>
              <a:t>Multiple Object Detection Algorithm</a:t>
            </a:r>
            <a:endParaRPr sz="1000">
              <a:solidFill>
                <a:srgbClr val="FFFFFF"/>
              </a:solidFill>
              <a:latin typeface="Dosis"/>
              <a:ea typeface="Dosis"/>
              <a:cs typeface="Dosis"/>
              <a:sym typeface="Dosis"/>
            </a:endParaRPr>
          </a:p>
        </p:txBody>
      </p:sp>
      <p:sp>
        <p:nvSpPr>
          <p:cNvPr id="397" name="Google Shape;397;p37"/>
          <p:cNvSpPr/>
          <p:nvPr/>
        </p:nvSpPr>
        <p:spPr>
          <a:xfrm>
            <a:off x="4687450" y="3725575"/>
            <a:ext cx="19923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Low opacity preview of components in place</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More intuitive</a:t>
            </a:r>
            <a:endParaRPr sz="700">
              <a:solidFill>
                <a:srgbClr val="FFFFFF"/>
              </a:solidFill>
              <a:latin typeface="Dosis"/>
              <a:ea typeface="Dosis"/>
              <a:cs typeface="Dosis"/>
              <a:sym typeface="Dosis"/>
            </a:endParaRPr>
          </a:p>
        </p:txBody>
      </p:sp>
      <p:sp>
        <p:nvSpPr>
          <p:cNvPr id="398" name="Google Shape;398;p37"/>
          <p:cNvSpPr/>
          <p:nvPr/>
        </p:nvSpPr>
        <p:spPr>
          <a:xfrm>
            <a:off x="370709" y="3725563"/>
            <a:ext cx="2319213"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99" name="Google Shape;399;p37"/>
          <p:cNvSpPr/>
          <p:nvPr/>
        </p:nvSpPr>
        <p:spPr>
          <a:xfrm>
            <a:off x="1041553" y="3725574"/>
            <a:ext cx="657203"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00" name="Google Shape;400;p37"/>
          <p:cNvSpPr/>
          <p:nvPr/>
        </p:nvSpPr>
        <p:spPr>
          <a:xfrm>
            <a:off x="370709" y="3725574"/>
            <a:ext cx="670066"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01" name="Google Shape;401;p37"/>
          <p:cNvSpPr/>
          <p:nvPr/>
        </p:nvSpPr>
        <p:spPr>
          <a:xfrm>
            <a:off x="2701459" y="3725574"/>
            <a:ext cx="981419" cy="632385"/>
          </a:xfrm>
          <a:prstGeom prst="rect">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osis"/>
                <a:ea typeface="Dosis"/>
                <a:cs typeface="Dosis"/>
                <a:sym typeface="Dosis"/>
              </a:rPr>
              <a:t>Drag and Drop</a:t>
            </a:r>
            <a:endParaRPr>
              <a:solidFill>
                <a:schemeClr val="lt1"/>
              </a:solidFill>
              <a:latin typeface="Dosis"/>
              <a:ea typeface="Dosis"/>
              <a:cs typeface="Dosis"/>
              <a:sym typeface="Dosis"/>
            </a:endParaRPr>
          </a:p>
        </p:txBody>
      </p:sp>
      <p:sp>
        <p:nvSpPr>
          <p:cNvPr id="402" name="Google Shape;402;p37"/>
          <p:cNvSpPr/>
          <p:nvPr/>
        </p:nvSpPr>
        <p:spPr>
          <a:xfrm>
            <a:off x="3694441" y="3725574"/>
            <a:ext cx="981419"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osis"/>
                <a:ea typeface="Dosis"/>
                <a:cs typeface="Dosis"/>
                <a:sym typeface="Dosis"/>
              </a:rPr>
              <a:t>Click and Place</a:t>
            </a:r>
            <a:endParaRPr>
              <a:solidFill>
                <a:schemeClr val="lt1"/>
              </a:solidFill>
              <a:latin typeface="Dosis"/>
              <a:ea typeface="Dosis"/>
              <a:cs typeface="Dosis"/>
              <a:sym typeface="Dosis"/>
            </a:endParaRPr>
          </a:p>
        </p:txBody>
      </p:sp>
      <p:sp>
        <p:nvSpPr>
          <p:cNvPr id="403" name="Google Shape;403;p37"/>
          <p:cNvSpPr/>
          <p:nvPr/>
        </p:nvSpPr>
        <p:spPr>
          <a:xfrm>
            <a:off x="631022" y="3725616"/>
            <a:ext cx="414845" cy="383707"/>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osis"/>
                <a:ea typeface="Dosis"/>
                <a:cs typeface="Dosis"/>
                <a:sym typeface="Dosis"/>
              </a:rPr>
              <a:t>4</a:t>
            </a:r>
            <a:endParaRPr sz="1600">
              <a:solidFill>
                <a:srgbClr val="FFFFFF"/>
              </a:solidFill>
              <a:latin typeface="Dosis"/>
              <a:ea typeface="Dosis"/>
              <a:cs typeface="Dosis"/>
              <a:sym typeface="Dosis"/>
            </a:endParaRPr>
          </a:p>
        </p:txBody>
      </p:sp>
      <p:sp>
        <p:nvSpPr>
          <p:cNvPr id="404" name="Google Shape;404;p37"/>
          <p:cNvSpPr/>
          <p:nvPr/>
        </p:nvSpPr>
        <p:spPr>
          <a:xfrm>
            <a:off x="1112305" y="3725609"/>
            <a:ext cx="1450641" cy="6323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Dosis"/>
                <a:ea typeface="Dosis"/>
                <a:cs typeface="Dosis"/>
                <a:sym typeface="Dosis"/>
              </a:rPr>
              <a:t>UI Design Method</a:t>
            </a:r>
            <a:endParaRPr sz="1000">
              <a:solidFill>
                <a:srgbClr val="FFFFFF"/>
              </a:solidFill>
              <a:latin typeface="Dosis"/>
              <a:ea typeface="Dosis"/>
              <a:cs typeface="Dosis"/>
              <a:sym typeface="Dosis"/>
            </a:endParaRPr>
          </a:p>
        </p:txBody>
      </p:sp>
      <p:sp>
        <p:nvSpPr>
          <p:cNvPr id="405" name="Google Shape;405;p37"/>
          <p:cNvSpPr/>
          <p:nvPr/>
        </p:nvSpPr>
        <p:spPr>
          <a:xfrm>
            <a:off x="4687588" y="1797913"/>
            <a:ext cx="19923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Ahead-of-time compilation</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chemeClr val="lt1"/>
                </a:solidFill>
                <a:latin typeface="Dosis"/>
                <a:ea typeface="Dosis"/>
                <a:cs typeface="Dosis"/>
                <a:sym typeface="Dosis"/>
              </a:rPr>
              <a:t>Previous experience with Angular</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chemeClr val="lt1"/>
                </a:solidFill>
                <a:latin typeface="Dosis"/>
                <a:ea typeface="Dosis"/>
                <a:cs typeface="Dosis"/>
                <a:sym typeface="Dosis"/>
              </a:rPr>
              <a:t>Less dependent on libraries</a:t>
            </a:r>
            <a:endParaRPr sz="700">
              <a:solidFill>
                <a:srgbClr val="FFFFFF"/>
              </a:solidFill>
              <a:latin typeface="Dosis"/>
              <a:ea typeface="Dosis"/>
              <a:cs typeface="Dosis"/>
              <a:sym typeface="Dosis"/>
            </a:endParaRPr>
          </a:p>
        </p:txBody>
      </p:sp>
      <p:sp>
        <p:nvSpPr>
          <p:cNvPr id="406" name="Google Shape;406;p37"/>
          <p:cNvSpPr/>
          <p:nvPr/>
        </p:nvSpPr>
        <p:spPr>
          <a:xfrm>
            <a:off x="370709" y="1797795"/>
            <a:ext cx="2319213"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07" name="Google Shape;407;p37"/>
          <p:cNvSpPr/>
          <p:nvPr/>
        </p:nvSpPr>
        <p:spPr>
          <a:xfrm>
            <a:off x="1041553" y="1797806"/>
            <a:ext cx="657203" cy="632385"/>
          </a:xfrm>
          <a:prstGeom prst="rtTriangle">
            <a:avLst/>
          </a:prstGeom>
          <a:solidFill>
            <a:srgbClr val="4B5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08" name="Google Shape;408;p37"/>
          <p:cNvSpPr/>
          <p:nvPr/>
        </p:nvSpPr>
        <p:spPr>
          <a:xfrm>
            <a:off x="370709" y="1797806"/>
            <a:ext cx="670066" cy="632385"/>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09" name="Google Shape;409;p37"/>
          <p:cNvSpPr/>
          <p:nvPr/>
        </p:nvSpPr>
        <p:spPr>
          <a:xfrm>
            <a:off x="3694441" y="1797806"/>
            <a:ext cx="981419" cy="632385"/>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10" name="Google Shape;410;p37"/>
          <p:cNvSpPr/>
          <p:nvPr/>
        </p:nvSpPr>
        <p:spPr>
          <a:xfrm>
            <a:off x="631022" y="1797848"/>
            <a:ext cx="414845" cy="383707"/>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osis"/>
                <a:ea typeface="Dosis"/>
                <a:cs typeface="Dosis"/>
                <a:sym typeface="Dosis"/>
              </a:rPr>
              <a:t>1</a:t>
            </a:r>
            <a:endParaRPr sz="1600">
              <a:solidFill>
                <a:srgbClr val="FFFFFF"/>
              </a:solidFill>
              <a:latin typeface="Dosis"/>
              <a:ea typeface="Dosis"/>
              <a:cs typeface="Dosis"/>
              <a:sym typeface="Dosis"/>
            </a:endParaRPr>
          </a:p>
        </p:txBody>
      </p:sp>
      <p:sp>
        <p:nvSpPr>
          <p:cNvPr id="411" name="Google Shape;411;p37"/>
          <p:cNvSpPr/>
          <p:nvPr/>
        </p:nvSpPr>
        <p:spPr>
          <a:xfrm>
            <a:off x="1112305" y="1797841"/>
            <a:ext cx="1450641" cy="6323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Dosis"/>
                <a:ea typeface="Dosis"/>
                <a:cs typeface="Dosis"/>
                <a:sym typeface="Dosis"/>
              </a:rPr>
              <a:t>Front End Web Design Framework</a:t>
            </a:r>
            <a:endParaRPr sz="1000">
              <a:solidFill>
                <a:srgbClr val="FFFFFF"/>
              </a:solidFill>
              <a:latin typeface="Dosis"/>
              <a:ea typeface="Dosis"/>
              <a:cs typeface="Dosis"/>
              <a:sym typeface="Dosis"/>
            </a:endParaRPr>
          </a:p>
        </p:txBody>
      </p:sp>
      <p:sp>
        <p:nvSpPr>
          <p:cNvPr id="412" name="Google Shape;412;p37"/>
          <p:cNvSpPr/>
          <p:nvPr/>
        </p:nvSpPr>
        <p:spPr>
          <a:xfrm>
            <a:off x="2992201" y="1921583"/>
            <a:ext cx="399935" cy="384832"/>
          </a:xfrm>
          <a:prstGeom prst="mathMultiply">
            <a:avLst>
              <a:gd fmla="val 5080"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413" name="Google Shape;413;p37"/>
          <p:cNvSpPr/>
          <p:nvPr/>
        </p:nvSpPr>
        <p:spPr>
          <a:xfrm>
            <a:off x="2701459" y="1797806"/>
            <a:ext cx="981419" cy="632385"/>
          </a:xfrm>
          <a:prstGeom prst="rect">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pic>
        <p:nvPicPr>
          <p:cNvPr id="414" name="Google Shape;414;p37"/>
          <p:cNvPicPr preferRelativeResize="0"/>
          <p:nvPr/>
        </p:nvPicPr>
        <p:blipFill>
          <a:blip r:embed="rId3">
            <a:alphaModFix/>
          </a:blip>
          <a:stretch>
            <a:fillRect/>
          </a:stretch>
        </p:blipFill>
        <p:spPr>
          <a:xfrm>
            <a:off x="3002182" y="1976792"/>
            <a:ext cx="380047" cy="402725"/>
          </a:xfrm>
          <a:prstGeom prst="rect">
            <a:avLst/>
          </a:prstGeom>
          <a:noFill/>
          <a:ln>
            <a:noFill/>
          </a:ln>
        </p:spPr>
      </p:pic>
      <p:pic>
        <p:nvPicPr>
          <p:cNvPr id="415" name="Google Shape;415;p37"/>
          <p:cNvPicPr preferRelativeResize="0"/>
          <p:nvPr/>
        </p:nvPicPr>
        <p:blipFill>
          <a:blip r:embed="rId4">
            <a:alphaModFix/>
          </a:blip>
          <a:stretch>
            <a:fillRect/>
          </a:stretch>
        </p:blipFill>
        <p:spPr>
          <a:xfrm>
            <a:off x="3961061" y="1976788"/>
            <a:ext cx="448335" cy="402725"/>
          </a:xfrm>
          <a:prstGeom prst="rect">
            <a:avLst/>
          </a:prstGeom>
          <a:noFill/>
          <a:ln>
            <a:noFill/>
          </a:ln>
        </p:spPr>
      </p:pic>
      <p:sp>
        <p:nvSpPr>
          <p:cNvPr id="416" name="Google Shape;416;p37"/>
          <p:cNvSpPr txBox="1"/>
          <p:nvPr/>
        </p:nvSpPr>
        <p:spPr>
          <a:xfrm>
            <a:off x="2878050" y="1767763"/>
            <a:ext cx="628500" cy="1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Dosis"/>
                <a:ea typeface="Dosis"/>
                <a:cs typeface="Dosis"/>
                <a:sym typeface="Dosis"/>
              </a:rPr>
              <a:t>Angular</a:t>
            </a:r>
            <a:endParaRPr sz="1000">
              <a:solidFill>
                <a:schemeClr val="lt1"/>
              </a:solidFill>
              <a:latin typeface="Dosis"/>
              <a:ea typeface="Dosis"/>
              <a:cs typeface="Dosis"/>
              <a:sym typeface="Dosis"/>
            </a:endParaRPr>
          </a:p>
        </p:txBody>
      </p:sp>
      <p:sp>
        <p:nvSpPr>
          <p:cNvPr id="417" name="Google Shape;417;p37"/>
          <p:cNvSpPr txBox="1"/>
          <p:nvPr/>
        </p:nvSpPr>
        <p:spPr>
          <a:xfrm>
            <a:off x="3870975" y="1767763"/>
            <a:ext cx="628500" cy="1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Dosis"/>
                <a:ea typeface="Dosis"/>
                <a:cs typeface="Dosis"/>
                <a:sym typeface="Dosis"/>
              </a:rPr>
              <a:t>React</a:t>
            </a:r>
            <a:endParaRPr sz="1000">
              <a:solidFill>
                <a:schemeClr val="lt1"/>
              </a:solidFill>
              <a:latin typeface="Dosis"/>
              <a:ea typeface="Dosis"/>
              <a:cs typeface="Dosis"/>
              <a:sym typeface="Dosis"/>
            </a:endParaRPr>
          </a:p>
        </p:txBody>
      </p:sp>
      <p:pic>
        <p:nvPicPr>
          <p:cNvPr id="418" name="Google Shape;418;p37"/>
          <p:cNvPicPr preferRelativeResize="0"/>
          <p:nvPr/>
        </p:nvPicPr>
        <p:blipFill>
          <a:blip r:embed="rId5">
            <a:alphaModFix/>
          </a:blip>
          <a:stretch>
            <a:fillRect/>
          </a:stretch>
        </p:blipFill>
        <p:spPr>
          <a:xfrm>
            <a:off x="2813311" y="2608959"/>
            <a:ext cx="757775" cy="453629"/>
          </a:xfrm>
          <a:prstGeom prst="rect">
            <a:avLst/>
          </a:prstGeom>
          <a:noFill/>
          <a:ln>
            <a:noFill/>
          </a:ln>
        </p:spPr>
      </p:pic>
      <p:pic>
        <p:nvPicPr>
          <p:cNvPr id="419" name="Google Shape;419;p37"/>
          <p:cNvPicPr preferRelativeResize="0"/>
          <p:nvPr/>
        </p:nvPicPr>
        <p:blipFill>
          <a:blip r:embed="rId6">
            <a:alphaModFix/>
          </a:blip>
          <a:stretch>
            <a:fillRect/>
          </a:stretch>
        </p:blipFill>
        <p:spPr>
          <a:xfrm>
            <a:off x="3961049" y="2611599"/>
            <a:ext cx="448348" cy="448348"/>
          </a:xfrm>
          <a:prstGeom prst="rect">
            <a:avLst/>
          </a:prstGeom>
          <a:noFill/>
          <a:ln>
            <a:noFill/>
          </a:ln>
        </p:spPr>
      </p:pic>
      <p:sp>
        <p:nvSpPr>
          <p:cNvPr id="420" name="Google Shape;420;p37"/>
          <p:cNvSpPr txBox="1"/>
          <p:nvPr/>
        </p:nvSpPr>
        <p:spPr>
          <a:xfrm>
            <a:off x="3870975" y="2440188"/>
            <a:ext cx="628500" cy="1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Dosis"/>
                <a:ea typeface="Dosis"/>
                <a:cs typeface="Dosis"/>
                <a:sym typeface="Dosis"/>
              </a:rPr>
              <a:t>Microsoft</a:t>
            </a:r>
            <a:endParaRPr sz="1000">
              <a:solidFill>
                <a:schemeClr val="lt1"/>
              </a:solidFill>
              <a:latin typeface="Dosis"/>
              <a:ea typeface="Dosis"/>
              <a:cs typeface="Dosis"/>
              <a:sym typeface="Dosis"/>
            </a:endParaRPr>
          </a:p>
        </p:txBody>
      </p:sp>
      <p:sp>
        <p:nvSpPr>
          <p:cNvPr id="421" name="Google Shape;421;p37"/>
          <p:cNvSpPr txBox="1"/>
          <p:nvPr/>
        </p:nvSpPr>
        <p:spPr>
          <a:xfrm>
            <a:off x="2878050" y="2440188"/>
            <a:ext cx="628500" cy="1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Dosis"/>
                <a:ea typeface="Dosis"/>
                <a:cs typeface="Dosis"/>
                <a:sym typeface="Dosis"/>
              </a:rPr>
              <a:t>Amazon</a:t>
            </a:r>
            <a:endParaRPr sz="1000">
              <a:solidFill>
                <a:schemeClr val="lt1"/>
              </a:solidFill>
              <a:latin typeface="Dosis"/>
              <a:ea typeface="Dosis"/>
              <a:cs typeface="Dosis"/>
              <a:sym typeface="Dosis"/>
            </a:endParaRPr>
          </a:p>
        </p:txBody>
      </p:sp>
      <p:sp>
        <p:nvSpPr>
          <p:cNvPr id="422" name="Google Shape;422;p37"/>
          <p:cNvSpPr txBox="1"/>
          <p:nvPr/>
        </p:nvSpPr>
        <p:spPr>
          <a:xfrm>
            <a:off x="7304550" y="1188350"/>
            <a:ext cx="2199000" cy="3078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chemeClr val="lt1"/>
              </a:buClr>
              <a:buSzPts val="800"/>
              <a:buFont typeface="Dosis"/>
              <a:buChar char="●"/>
            </a:pPr>
            <a:r>
              <a:rPr lang="en" sz="800">
                <a:solidFill>
                  <a:schemeClr val="lt1"/>
                </a:solidFill>
                <a:latin typeface="Dosis"/>
                <a:ea typeface="Dosis"/>
                <a:cs typeface="Dosis"/>
                <a:sym typeface="Dosis"/>
              </a:rPr>
              <a:t>Less dependent on libraries</a:t>
            </a:r>
            <a:endParaRPr/>
          </a:p>
        </p:txBody>
      </p:sp>
      <p:sp>
        <p:nvSpPr>
          <p:cNvPr id="423" name="Google Shape;423;p37"/>
          <p:cNvSpPr/>
          <p:nvPr/>
        </p:nvSpPr>
        <p:spPr>
          <a:xfrm>
            <a:off x="6691758" y="1506125"/>
            <a:ext cx="1922400" cy="28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Cons</a:t>
            </a:r>
            <a:endParaRPr sz="800">
              <a:solidFill>
                <a:srgbClr val="FFFFFF"/>
              </a:solidFill>
              <a:latin typeface="Dosis"/>
              <a:ea typeface="Dosis"/>
              <a:cs typeface="Dosis"/>
              <a:sym typeface="Dosis"/>
            </a:endParaRPr>
          </a:p>
        </p:txBody>
      </p:sp>
      <p:sp>
        <p:nvSpPr>
          <p:cNvPr id="424" name="Google Shape;424;p37"/>
          <p:cNvSpPr/>
          <p:nvPr/>
        </p:nvSpPr>
        <p:spPr>
          <a:xfrm>
            <a:off x="6691625" y="2440400"/>
            <a:ext cx="19224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Lacks </a:t>
            </a:r>
            <a:r>
              <a:rPr lang="en" sz="700">
                <a:solidFill>
                  <a:srgbClr val="FFFFFF"/>
                </a:solidFill>
                <a:latin typeface="Dosis"/>
                <a:ea typeface="Dosis"/>
                <a:cs typeface="Dosis"/>
                <a:sym typeface="Dosis"/>
              </a:rPr>
              <a:t>hybrid hosting options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Poorer integration with Microsoft</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t/>
            </a:r>
            <a:endParaRPr sz="700">
              <a:solidFill>
                <a:srgbClr val="FFFFFF"/>
              </a:solidFill>
              <a:latin typeface="Dosis"/>
              <a:ea typeface="Dosis"/>
              <a:cs typeface="Dosis"/>
              <a:sym typeface="Dosis"/>
            </a:endParaRPr>
          </a:p>
        </p:txBody>
      </p:sp>
      <p:sp>
        <p:nvSpPr>
          <p:cNvPr id="425" name="Google Shape;425;p37"/>
          <p:cNvSpPr/>
          <p:nvPr/>
        </p:nvSpPr>
        <p:spPr>
          <a:xfrm>
            <a:off x="6691625" y="3082975"/>
            <a:ext cx="19224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Generally less accurate</a:t>
            </a:r>
            <a:r>
              <a:rPr lang="en" sz="700">
                <a:solidFill>
                  <a:srgbClr val="FFFFFF"/>
                </a:solidFill>
                <a:latin typeface="Dosis"/>
                <a:ea typeface="Dosis"/>
                <a:cs typeface="Dosis"/>
                <a:sym typeface="Dosis"/>
              </a:rPr>
              <a:t> </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Better detects overlapping objects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Less accurate with smaller objects</a:t>
            </a:r>
            <a:endParaRPr sz="700">
              <a:solidFill>
                <a:srgbClr val="FFFFFF"/>
              </a:solidFill>
              <a:latin typeface="Dosis"/>
              <a:ea typeface="Dosis"/>
              <a:cs typeface="Dosis"/>
              <a:sym typeface="Dosis"/>
            </a:endParaRPr>
          </a:p>
        </p:txBody>
      </p:sp>
      <p:sp>
        <p:nvSpPr>
          <p:cNvPr id="426" name="Google Shape;426;p37"/>
          <p:cNvSpPr/>
          <p:nvPr/>
        </p:nvSpPr>
        <p:spPr>
          <a:xfrm>
            <a:off x="6691625" y="3725575"/>
            <a:ext cx="19224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More difficult to implement</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Requires more user interactions</a:t>
            </a:r>
            <a:endParaRPr sz="700">
              <a:solidFill>
                <a:srgbClr val="FFFFFF"/>
              </a:solidFill>
              <a:latin typeface="Dosis"/>
              <a:ea typeface="Dosis"/>
              <a:cs typeface="Dosis"/>
              <a:sym typeface="Dosis"/>
            </a:endParaRPr>
          </a:p>
          <a:p>
            <a:pPr indent="0" lvl="0" marL="457200" rtl="0" algn="l">
              <a:lnSpc>
                <a:spcPct val="115000"/>
              </a:lnSpc>
              <a:spcBef>
                <a:spcPts val="0"/>
              </a:spcBef>
              <a:spcAft>
                <a:spcPts val="0"/>
              </a:spcAft>
              <a:buNone/>
            </a:pPr>
            <a:r>
              <a:t/>
            </a:r>
            <a:endParaRPr sz="700">
              <a:solidFill>
                <a:srgbClr val="FFFFFF"/>
              </a:solidFill>
              <a:latin typeface="Dosis"/>
              <a:ea typeface="Dosis"/>
              <a:cs typeface="Dosis"/>
              <a:sym typeface="Dosis"/>
            </a:endParaRPr>
          </a:p>
        </p:txBody>
      </p:sp>
      <p:sp>
        <p:nvSpPr>
          <p:cNvPr id="427" name="Google Shape;427;p37"/>
          <p:cNvSpPr/>
          <p:nvPr/>
        </p:nvSpPr>
        <p:spPr>
          <a:xfrm>
            <a:off x="6691625" y="1797800"/>
            <a:ext cx="1922400" cy="632400"/>
          </a:xfrm>
          <a:prstGeom prst="rect">
            <a:avLst/>
          </a:prstGeom>
          <a:solidFill>
            <a:schemeClr val="dk1"/>
          </a:solid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chemeClr val="lt1"/>
                </a:solidFill>
                <a:latin typeface="Dosis"/>
                <a:ea typeface="Dosis"/>
                <a:cs typeface="Dosis"/>
                <a:sym typeface="Dosis"/>
              </a:rPr>
              <a:t>Less community support </a:t>
            </a:r>
            <a:endParaRPr sz="700">
              <a:solidFill>
                <a:schemeClr val="lt1"/>
              </a:solidFill>
              <a:latin typeface="Dosis"/>
              <a:ea typeface="Dosis"/>
              <a:cs typeface="Dosis"/>
              <a:sym typeface="Dosis"/>
            </a:endParaRPr>
          </a:p>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Potentially longer build times</a:t>
            </a:r>
            <a:endParaRPr sz="700">
              <a:solidFill>
                <a:schemeClr val="lt1"/>
              </a:solidFill>
              <a:latin typeface="Dosis"/>
              <a:ea typeface="Dosis"/>
              <a:cs typeface="Dosis"/>
              <a:sym typeface="Dosis"/>
            </a:endParaRPr>
          </a:p>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Third party integration difficulties</a:t>
            </a:r>
            <a:endParaRPr sz="700">
              <a:solidFill>
                <a:schemeClr val="lt1"/>
              </a:solidFill>
              <a:latin typeface="Dosis"/>
              <a:ea typeface="Dosis"/>
              <a:cs typeface="Dosis"/>
              <a:sym typeface="Dosi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Embedded Software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Embedded System Block Diagram</a:t>
            </a:r>
            <a:endParaRPr sz="2520"/>
          </a:p>
          <a:p>
            <a:pPr indent="0" lvl="0" marL="0" rtl="0" algn="l">
              <a:spcBef>
                <a:spcPts val="0"/>
              </a:spcBef>
              <a:spcAft>
                <a:spcPts val="0"/>
              </a:spcAft>
              <a:buSzPts val="990"/>
              <a:buNone/>
            </a:pPr>
            <a:r>
              <a:t/>
            </a:r>
            <a:endParaRPr sz="1620">
              <a:solidFill>
                <a:schemeClr val="lt2"/>
              </a:solidFill>
            </a:endParaRPr>
          </a:p>
        </p:txBody>
      </p:sp>
      <p:pic>
        <p:nvPicPr>
          <p:cNvPr id="438" name="Google Shape;438;p39"/>
          <p:cNvPicPr preferRelativeResize="0"/>
          <p:nvPr/>
        </p:nvPicPr>
        <p:blipFill>
          <a:blip r:embed="rId3">
            <a:alphaModFix/>
          </a:blip>
          <a:stretch>
            <a:fillRect/>
          </a:stretch>
        </p:blipFill>
        <p:spPr>
          <a:xfrm>
            <a:off x="123425" y="1044750"/>
            <a:ext cx="5557783" cy="3820976"/>
          </a:xfrm>
          <a:prstGeom prst="rect">
            <a:avLst/>
          </a:prstGeom>
          <a:noFill/>
          <a:ln>
            <a:noFill/>
          </a:ln>
        </p:spPr>
      </p:pic>
      <p:pic>
        <p:nvPicPr>
          <p:cNvPr id="439" name="Google Shape;439;p39"/>
          <p:cNvPicPr preferRelativeResize="0"/>
          <p:nvPr/>
        </p:nvPicPr>
        <p:blipFill rotWithShape="1">
          <a:blip r:embed="rId4">
            <a:alphaModFix/>
          </a:blip>
          <a:srcRect b="0" l="0" r="7484" t="23925"/>
          <a:stretch/>
        </p:blipFill>
        <p:spPr>
          <a:xfrm>
            <a:off x="6005225" y="1236375"/>
            <a:ext cx="2590750" cy="1181100"/>
          </a:xfrm>
          <a:prstGeom prst="rect">
            <a:avLst/>
          </a:prstGeom>
          <a:noFill/>
          <a:ln>
            <a:noFill/>
          </a:ln>
        </p:spPr>
      </p:pic>
      <p:sp>
        <p:nvSpPr>
          <p:cNvPr id="440" name="Google Shape;440;p39"/>
          <p:cNvSpPr txBox="1"/>
          <p:nvPr/>
        </p:nvSpPr>
        <p:spPr>
          <a:xfrm>
            <a:off x="6166300" y="2417475"/>
            <a:ext cx="2910900" cy="523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600"/>
              </a:spcBef>
              <a:spcAft>
                <a:spcPts val="0"/>
              </a:spcAft>
              <a:buNone/>
            </a:pPr>
            <a:r>
              <a:t/>
            </a:r>
            <a:endParaRPr b="1"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ProtoKit Hardware detection</a:t>
            </a:r>
            <a:endParaRPr/>
          </a:p>
        </p:txBody>
      </p:sp>
      <p:pic>
        <p:nvPicPr>
          <p:cNvPr id="446" name="Google Shape;446;p40"/>
          <p:cNvPicPr preferRelativeResize="0"/>
          <p:nvPr/>
        </p:nvPicPr>
        <p:blipFill>
          <a:blip r:embed="rId3">
            <a:alphaModFix/>
          </a:blip>
          <a:stretch>
            <a:fillRect/>
          </a:stretch>
        </p:blipFill>
        <p:spPr>
          <a:xfrm>
            <a:off x="3131100" y="1170125"/>
            <a:ext cx="5860500" cy="3707664"/>
          </a:xfrm>
          <a:prstGeom prst="rect">
            <a:avLst/>
          </a:prstGeom>
          <a:noFill/>
          <a:ln>
            <a:noFill/>
          </a:ln>
        </p:spPr>
      </p:pic>
      <p:pic>
        <p:nvPicPr>
          <p:cNvPr id="447" name="Google Shape;447;p40"/>
          <p:cNvPicPr preferRelativeResize="0"/>
          <p:nvPr/>
        </p:nvPicPr>
        <p:blipFill>
          <a:blip r:embed="rId4">
            <a:alphaModFix/>
          </a:blip>
          <a:stretch>
            <a:fillRect/>
          </a:stretch>
        </p:blipFill>
        <p:spPr>
          <a:xfrm>
            <a:off x="304425" y="1170124"/>
            <a:ext cx="2667000" cy="132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ProtoControl?</a:t>
            </a:r>
            <a:endParaRPr/>
          </a:p>
        </p:txBody>
      </p:sp>
      <p:sp>
        <p:nvSpPr>
          <p:cNvPr id="178" name="Google Shape;178;p2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9" name="Google Shape;179;p23"/>
          <p:cNvSpPr txBox="1"/>
          <p:nvPr>
            <p:ph idx="4294967295" type="body"/>
          </p:nvPr>
        </p:nvSpPr>
        <p:spPr>
          <a:xfrm>
            <a:off x="1104900" y="1277625"/>
            <a:ext cx="7581900" cy="364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A</a:t>
            </a:r>
            <a:r>
              <a:rPr lang="en" sz="2400"/>
              <a:t> plug and play panel with a start-to-finish user interface development experience.</a:t>
            </a:r>
            <a:endParaRPr sz="1800"/>
          </a:p>
          <a:p>
            <a:pPr indent="-342900" lvl="0" marL="457200" rtl="0" algn="l">
              <a:spcBef>
                <a:spcPts val="1200"/>
              </a:spcBef>
              <a:spcAft>
                <a:spcPts val="0"/>
              </a:spcAft>
              <a:buSzPts val="1800"/>
              <a:buChar char="▸"/>
            </a:pPr>
            <a:r>
              <a:rPr lang="en" sz="1800"/>
              <a:t>Software platform to design user interface layout</a:t>
            </a:r>
            <a:endParaRPr sz="1800"/>
          </a:p>
          <a:p>
            <a:pPr indent="-342900" lvl="0" marL="457200" rtl="0" algn="l">
              <a:spcBef>
                <a:spcPts val="0"/>
              </a:spcBef>
              <a:spcAft>
                <a:spcPts val="0"/>
              </a:spcAft>
              <a:buSzPts val="1800"/>
              <a:buChar char="▸"/>
            </a:pPr>
            <a:r>
              <a:rPr lang="en" sz="1800"/>
              <a:t>Auto generated embedded code</a:t>
            </a:r>
            <a:endParaRPr sz="1800"/>
          </a:p>
          <a:p>
            <a:pPr indent="-342900" lvl="0" marL="457200" rtl="0" algn="l">
              <a:spcBef>
                <a:spcPts val="0"/>
              </a:spcBef>
              <a:spcAft>
                <a:spcPts val="0"/>
              </a:spcAft>
              <a:buSzPts val="1800"/>
              <a:buChar char="▸"/>
            </a:pPr>
            <a:r>
              <a:rPr lang="en" sz="1800"/>
              <a:t>Touch-screen display </a:t>
            </a:r>
            <a:endParaRPr sz="1800"/>
          </a:p>
          <a:p>
            <a:pPr indent="-342900" lvl="0" marL="457200" rtl="0" algn="l">
              <a:spcBef>
                <a:spcPts val="0"/>
              </a:spcBef>
              <a:spcAft>
                <a:spcPts val="0"/>
              </a:spcAft>
              <a:buSzPts val="1800"/>
              <a:buChar char="▸"/>
            </a:pPr>
            <a:r>
              <a:rPr lang="en" sz="1800"/>
              <a:t>Hot swappable hardware</a:t>
            </a:r>
            <a:endParaRPr sz="1800"/>
          </a:p>
          <a:p>
            <a:pPr indent="-342900" lvl="0" marL="457200" rtl="0" algn="l">
              <a:spcBef>
                <a:spcPts val="0"/>
              </a:spcBef>
              <a:spcAft>
                <a:spcPts val="0"/>
              </a:spcAft>
              <a:buSzPts val="1800"/>
              <a:buChar char="▸"/>
            </a:pPr>
            <a:r>
              <a:rPr lang="en" sz="1800"/>
              <a:t>Compatibility with industry standard technology</a:t>
            </a:r>
            <a:endParaRPr/>
          </a:p>
          <a:p>
            <a:pPr indent="0" lvl="0" marL="0" rtl="0" algn="l">
              <a:lnSpc>
                <a:spcPct val="115000"/>
              </a:lnSpc>
              <a:spcBef>
                <a:spcPts val="0"/>
              </a:spcBef>
              <a:spcAft>
                <a:spcPts val="120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 - Drawing a button with one function</a:t>
            </a:r>
            <a:endParaRPr/>
          </a:p>
        </p:txBody>
      </p:sp>
      <p:sp>
        <p:nvSpPr>
          <p:cNvPr id="453" name="Google Shape;453;p41"/>
          <p:cNvSpPr txBox="1"/>
          <p:nvPr>
            <p:ph idx="1" type="body"/>
          </p:nvPr>
        </p:nvSpPr>
        <p:spPr>
          <a:xfrm>
            <a:off x="1104900" y="1277625"/>
            <a:ext cx="7581900" cy="128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Dosis"/>
              <a:buChar char="▸"/>
            </a:pPr>
            <a:r>
              <a:rPr b="1" lang="en" sz="2400">
                <a:latin typeface="Dosis"/>
                <a:ea typeface="Dosis"/>
                <a:cs typeface="Dosis"/>
                <a:sym typeface="Dosis"/>
              </a:rPr>
              <a:t>Using tft HX8340B And Adafruit_GFX</a:t>
            </a:r>
            <a:endParaRPr b="1" sz="2000">
              <a:latin typeface="Dosis"/>
              <a:ea typeface="Dosis"/>
              <a:cs typeface="Dosis"/>
              <a:sym typeface="Dosis"/>
            </a:endParaRPr>
          </a:p>
          <a:p>
            <a:pPr indent="0" lvl="0" marL="0" rtl="0" algn="l">
              <a:spcBef>
                <a:spcPts val="0"/>
              </a:spcBef>
              <a:spcAft>
                <a:spcPts val="0"/>
              </a:spcAft>
              <a:buNone/>
            </a:pPr>
            <a:r>
              <a:t/>
            </a:r>
            <a:endParaRPr b="1" sz="2000">
              <a:latin typeface="Arial"/>
              <a:ea typeface="Arial"/>
              <a:cs typeface="Arial"/>
              <a:sym typeface="Arial"/>
            </a:endParaRPr>
          </a:p>
          <a:p>
            <a:pPr indent="0" lvl="0" marL="0" rtl="0" algn="l">
              <a:lnSpc>
                <a:spcPct val="135714"/>
              </a:lnSpc>
              <a:spcBef>
                <a:spcPts val="600"/>
              </a:spcBef>
              <a:spcAft>
                <a:spcPts val="0"/>
              </a:spcAft>
              <a:buNone/>
            </a:pPr>
            <a:r>
              <a:rPr lang="en" sz="1850">
                <a:solidFill>
                  <a:srgbClr val="F39C12"/>
                </a:solidFill>
                <a:highlight>
                  <a:srgbClr val="1F272A"/>
                </a:highlight>
                <a:latin typeface="Courier New"/>
                <a:ea typeface="Courier New"/>
                <a:cs typeface="Courier New"/>
                <a:sym typeface="Courier New"/>
              </a:rPr>
              <a:t>drawButton(x,y,Height,Width,text,color);</a:t>
            </a:r>
            <a:endParaRPr sz="1850">
              <a:solidFill>
                <a:srgbClr val="F39C12"/>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t/>
            </a:r>
            <a:endParaRPr sz="1550">
              <a:solidFill>
                <a:srgbClr val="F39C12"/>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t/>
            </a:r>
            <a:endParaRPr sz="1550">
              <a:highlight>
                <a:srgbClr val="1F272A"/>
              </a:highlight>
              <a:latin typeface="Courier New"/>
              <a:ea typeface="Courier New"/>
              <a:cs typeface="Courier New"/>
              <a:sym typeface="Courier New"/>
            </a:endParaRPr>
          </a:p>
        </p:txBody>
      </p:sp>
      <p:grpSp>
        <p:nvGrpSpPr>
          <p:cNvPr id="454" name="Google Shape;454;p41"/>
          <p:cNvGrpSpPr/>
          <p:nvPr/>
        </p:nvGrpSpPr>
        <p:grpSpPr>
          <a:xfrm>
            <a:off x="1199680" y="2558625"/>
            <a:ext cx="5350050" cy="2242225"/>
            <a:chOff x="1720900" y="2498200"/>
            <a:chExt cx="5350050" cy="2242225"/>
          </a:xfrm>
        </p:grpSpPr>
        <p:sp>
          <p:nvSpPr>
            <p:cNvPr id="455" name="Google Shape;455;p41"/>
            <p:cNvSpPr/>
            <p:nvPr/>
          </p:nvSpPr>
          <p:spPr>
            <a:xfrm>
              <a:off x="1721050" y="2507825"/>
              <a:ext cx="5349900" cy="22326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6" name="Google Shape;456;p41"/>
            <p:cNvSpPr/>
            <p:nvPr/>
          </p:nvSpPr>
          <p:spPr>
            <a:xfrm>
              <a:off x="2068675" y="2842200"/>
              <a:ext cx="2507700" cy="963900"/>
            </a:xfrm>
            <a:prstGeom prst="rect">
              <a:avLst/>
            </a:prstGeom>
            <a:solidFill>
              <a:schemeClr val="accent1"/>
            </a:solidFill>
            <a:ln cap="flat" cmpd="sng" w="2857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Press Start 2P"/>
                  <a:ea typeface="Press Start 2P"/>
                  <a:cs typeface="Press Start 2P"/>
                  <a:sym typeface="Press Start 2P"/>
                </a:rPr>
                <a:t>Press</a:t>
              </a:r>
              <a:endParaRPr sz="2700">
                <a:solidFill>
                  <a:schemeClr val="lt1"/>
                </a:solidFill>
                <a:latin typeface="Press Start 2P"/>
                <a:ea typeface="Press Start 2P"/>
                <a:cs typeface="Press Start 2P"/>
                <a:sym typeface="Press Start 2P"/>
              </a:endParaRPr>
            </a:p>
          </p:txBody>
        </p:sp>
        <p:sp>
          <p:nvSpPr>
            <p:cNvPr id="457" name="Google Shape;457;p41"/>
            <p:cNvSpPr/>
            <p:nvPr/>
          </p:nvSpPr>
          <p:spPr>
            <a:xfrm>
              <a:off x="4710800" y="2916000"/>
              <a:ext cx="108300" cy="816300"/>
            </a:xfrm>
            <a:prstGeom prst="upDownArrow">
              <a:avLst>
                <a:gd fmla="val 50000" name="adj1"/>
                <a:gd fmla="val 50000" name="adj2"/>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8" name="Google Shape;458;p41"/>
            <p:cNvSpPr/>
            <p:nvPr/>
          </p:nvSpPr>
          <p:spPr>
            <a:xfrm rot="5400000">
              <a:off x="3256825" y="2745500"/>
              <a:ext cx="108300" cy="2484900"/>
            </a:xfrm>
            <a:prstGeom prst="upDownArrow">
              <a:avLst>
                <a:gd fmla="val 50000" name="adj1"/>
                <a:gd fmla="val 50000" name="adj2"/>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9" name="Google Shape;459;p41"/>
            <p:cNvSpPr txBox="1"/>
            <p:nvPr/>
          </p:nvSpPr>
          <p:spPr>
            <a:xfrm>
              <a:off x="2940550" y="3933800"/>
              <a:ext cx="10227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Width</a:t>
              </a:r>
              <a:endParaRPr>
                <a:latin typeface="Roboto"/>
                <a:ea typeface="Roboto"/>
                <a:cs typeface="Roboto"/>
                <a:sym typeface="Roboto"/>
              </a:endParaRPr>
            </a:p>
          </p:txBody>
        </p:sp>
        <p:sp>
          <p:nvSpPr>
            <p:cNvPr id="460" name="Google Shape;460;p41"/>
            <p:cNvSpPr txBox="1"/>
            <p:nvPr/>
          </p:nvSpPr>
          <p:spPr>
            <a:xfrm>
              <a:off x="4710800" y="3088050"/>
              <a:ext cx="7080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Height</a:t>
              </a:r>
              <a:endParaRPr>
                <a:latin typeface="Roboto"/>
                <a:ea typeface="Roboto"/>
                <a:cs typeface="Roboto"/>
                <a:sym typeface="Roboto"/>
              </a:endParaRPr>
            </a:p>
          </p:txBody>
        </p:sp>
        <p:sp>
          <p:nvSpPr>
            <p:cNvPr id="461" name="Google Shape;461;p41"/>
            <p:cNvSpPr/>
            <p:nvPr/>
          </p:nvSpPr>
          <p:spPr>
            <a:xfrm rot="5400000">
              <a:off x="1814350" y="2930600"/>
              <a:ext cx="108300" cy="295200"/>
            </a:xfrm>
            <a:prstGeom prst="upDownArrow">
              <a:avLst>
                <a:gd fmla="val 50000" name="adj1"/>
                <a:gd fmla="val 50000" name="adj2"/>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2" name="Google Shape;462;p41"/>
            <p:cNvSpPr txBox="1"/>
            <p:nvPr/>
          </p:nvSpPr>
          <p:spPr>
            <a:xfrm>
              <a:off x="1727850" y="3088050"/>
              <a:ext cx="2064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463" name="Google Shape;463;p41"/>
            <p:cNvSpPr/>
            <p:nvPr/>
          </p:nvSpPr>
          <p:spPr>
            <a:xfrm>
              <a:off x="2148850" y="2507825"/>
              <a:ext cx="108300" cy="334500"/>
            </a:xfrm>
            <a:prstGeom prst="upDownArrow">
              <a:avLst>
                <a:gd fmla="val 50000" name="adj1"/>
                <a:gd fmla="val 50000" name="adj2"/>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4" name="Google Shape;464;p41"/>
            <p:cNvSpPr txBox="1"/>
            <p:nvPr/>
          </p:nvSpPr>
          <p:spPr>
            <a:xfrm>
              <a:off x="2257150" y="2498200"/>
              <a:ext cx="3837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grpSp>
      <p:sp>
        <p:nvSpPr>
          <p:cNvPr id="465" name="Google Shape;465;p41"/>
          <p:cNvSpPr/>
          <p:nvPr/>
        </p:nvSpPr>
        <p:spPr>
          <a:xfrm>
            <a:off x="1531850" y="2867325"/>
            <a:ext cx="2572800" cy="1041000"/>
          </a:xfrm>
          <a:prstGeom prst="rect">
            <a:avLst/>
          </a:prstGeom>
          <a:solidFill>
            <a:srgbClr val="E42323">
              <a:alpha val="48730"/>
            </a:srgbClr>
          </a:solid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mc:AlternateContent>
    <mc:Choice Requires="p14">
      <p:transition p14:dur="40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5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Trade Offs</a:t>
            </a:r>
            <a:endParaRPr/>
          </a:p>
        </p:txBody>
      </p:sp>
      <p:sp>
        <p:nvSpPr>
          <p:cNvPr id="471" name="Google Shape;471;p42"/>
          <p:cNvSpPr txBox="1"/>
          <p:nvPr>
            <p:ph idx="1" type="body"/>
          </p:nvPr>
        </p:nvSpPr>
        <p:spPr>
          <a:xfrm>
            <a:off x="4445500" y="1200075"/>
            <a:ext cx="36417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Dosis"/>
                <a:ea typeface="Dosis"/>
                <a:cs typeface="Dosis"/>
                <a:sym typeface="Dosis"/>
              </a:rPr>
              <a:t>Serial </a:t>
            </a:r>
            <a:r>
              <a:rPr lang="en">
                <a:latin typeface="Dosis"/>
                <a:ea typeface="Dosis"/>
                <a:cs typeface="Dosis"/>
                <a:sym typeface="Dosis"/>
              </a:rPr>
              <a:t>protocol</a:t>
            </a:r>
            <a:r>
              <a:rPr lang="en">
                <a:latin typeface="Dosis"/>
                <a:ea typeface="Dosis"/>
                <a:cs typeface="Dosis"/>
                <a:sym typeface="Dosis"/>
              </a:rPr>
              <a:t>:</a:t>
            </a:r>
            <a:endParaRPr>
              <a:latin typeface="Dosis"/>
              <a:ea typeface="Dosis"/>
              <a:cs typeface="Dosis"/>
              <a:sym typeface="Dosis"/>
            </a:endParaRPr>
          </a:p>
          <a:p>
            <a:pPr indent="-419100" lvl="0" marL="457200" rtl="0" algn="l">
              <a:spcBef>
                <a:spcPts val="600"/>
              </a:spcBef>
              <a:spcAft>
                <a:spcPts val="0"/>
              </a:spcAft>
              <a:buSzPts val="3000"/>
              <a:buFont typeface="Dosis"/>
              <a:buChar char="▸"/>
            </a:pPr>
            <a:r>
              <a:rPr lang="en">
                <a:latin typeface="Dosis"/>
                <a:ea typeface="Dosis"/>
                <a:cs typeface="Dosis"/>
                <a:sym typeface="Dosis"/>
              </a:rPr>
              <a:t>Address</a:t>
            </a:r>
            <a:r>
              <a:rPr lang="en">
                <a:latin typeface="Dosis"/>
                <a:ea typeface="Dosis"/>
                <a:cs typeface="Dosis"/>
                <a:sym typeface="Dosis"/>
              </a:rPr>
              <a:t> - bus system</a:t>
            </a:r>
            <a:endParaRPr>
              <a:latin typeface="Dosis"/>
              <a:ea typeface="Dosis"/>
              <a:cs typeface="Dosis"/>
              <a:sym typeface="Dosis"/>
            </a:endParaRPr>
          </a:p>
          <a:p>
            <a:pPr indent="-419100" lvl="0" marL="457200" rtl="0" algn="l">
              <a:spcBef>
                <a:spcPts val="0"/>
              </a:spcBef>
              <a:spcAft>
                <a:spcPts val="0"/>
              </a:spcAft>
              <a:buSzPts val="3000"/>
              <a:buFont typeface="Dosis"/>
              <a:buChar char="▸"/>
            </a:pPr>
            <a:r>
              <a:rPr lang="en">
                <a:latin typeface="Dosis"/>
                <a:ea typeface="Dosis"/>
                <a:cs typeface="Dosis"/>
                <a:sym typeface="Dosis"/>
              </a:rPr>
              <a:t>Universability</a:t>
            </a:r>
            <a:endParaRPr>
              <a:latin typeface="Dosis"/>
              <a:ea typeface="Dosis"/>
              <a:cs typeface="Dosis"/>
              <a:sym typeface="Dosis"/>
            </a:endParaRPr>
          </a:p>
          <a:p>
            <a:pPr indent="0" lvl="0" marL="0" rtl="0" algn="l">
              <a:spcBef>
                <a:spcPts val="600"/>
              </a:spcBef>
              <a:spcAft>
                <a:spcPts val="0"/>
              </a:spcAft>
              <a:buNone/>
            </a:pPr>
            <a:r>
              <a:t/>
            </a:r>
            <a:endParaRPr>
              <a:latin typeface="Dosis"/>
              <a:ea typeface="Dosis"/>
              <a:cs typeface="Dosis"/>
              <a:sym typeface="Dosis"/>
            </a:endParaRPr>
          </a:p>
          <a:p>
            <a:pPr indent="0" lvl="0" marL="0" rtl="0" algn="l">
              <a:spcBef>
                <a:spcPts val="600"/>
              </a:spcBef>
              <a:spcAft>
                <a:spcPts val="0"/>
              </a:spcAft>
              <a:buNone/>
            </a:pPr>
            <a:r>
              <a:t/>
            </a:r>
            <a:endParaRPr>
              <a:latin typeface="Dosis"/>
              <a:ea typeface="Dosis"/>
              <a:cs typeface="Dosis"/>
              <a:sym typeface="Dosis"/>
            </a:endParaRPr>
          </a:p>
          <a:p>
            <a:pPr indent="0" lvl="0" marL="0" rtl="0" algn="l">
              <a:spcBef>
                <a:spcPts val="600"/>
              </a:spcBef>
              <a:spcAft>
                <a:spcPts val="0"/>
              </a:spcAft>
              <a:buNone/>
            </a:pPr>
            <a:r>
              <a:rPr lang="en">
                <a:latin typeface="Dosis"/>
                <a:ea typeface="Dosis"/>
                <a:cs typeface="Dosis"/>
                <a:sym typeface="Dosis"/>
              </a:rPr>
              <a:t>Selected: I2C</a:t>
            </a:r>
            <a:endParaRPr>
              <a:latin typeface="Dosis"/>
              <a:ea typeface="Dosis"/>
              <a:cs typeface="Dosis"/>
              <a:sym typeface="Dosis"/>
            </a:endParaRPr>
          </a:p>
          <a:p>
            <a:pPr indent="0" lvl="0" marL="342900" rtl="0" algn="l">
              <a:spcBef>
                <a:spcPts val="600"/>
              </a:spcBef>
              <a:spcAft>
                <a:spcPts val="0"/>
              </a:spcAft>
              <a:buNone/>
            </a:pPr>
            <a:r>
              <a:t/>
            </a:r>
            <a:endParaRPr>
              <a:latin typeface="Dosis"/>
              <a:ea typeface="Dosis"/>
              <a:cs typeface="Dosis"/>
              <a:sym typeface="Dosis"/>
            </a:endParaRPr>
          </a:p>
        </p:txBody>
      </p:sp>
      <p:sp>
        <p:nvSpPr>
          <p:cNvPr id="472" name="Google Shape;472;p42"/>
          <p:cNvSpPr txBox="1"/>
          <p:nvPr/>
        </p:nvSpPr>
        <p:spPr>
          <a:xfrm>
            <a:off x="482250" y="1141075"/>
            <a:ext cx="3864900" cy="3078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3000">
                <a:solidFill>
                  <a:schemeClr val="dk1"/>
                </a:solidFill>
                <a:latin typeface="Dosis"/>
                <a:ea typeface="Dosis"/>
                <a:cs typeface="Dosis"/>
                <a:sym typeface="Dosis"/>
              </a:rPr>
              <a:t>MCU:</a:t>
            </a:r>
            <a:endParaRPr sz="3000">
              <a:solidFill>
                <a:schemeClr val="dk1"/>
              </a:solidFill>
              <a:latin typeface="Dosis"/>
              <a:ea typeface="Dosis"/>
              <a:cs typeface="Dosis"/>
              <a:sym typeface="Dosis"/>
            </a:endParaRPr>
          </a:p>
          <a:p>
            <a:pPr indent="-419100" lvl="0" marL="457200" rtl="0" algn="l">
              <a:spcBef>
                <a:spcPts val="600"/>
              </a:spcBef>
              <a:spcAft>
                <a:spcPts val="0"/>
              </a:spcAft>
              <a:buClr>
                <a:schemeClr val="accent1"/>
              </a:buClr>
              <a:buSzPts val="3000"/>
              <a:buFont typeface="Dosis"/>
              <a:buChar char="▸"/>
            </a:pPr>
            <a:r>
              <a:rPr lang="en" sz="3000">
                <a:solidFill>
                  <a:schemeClr val="dk1"/>
                </a:solidFill>
                <a:latin typeface="Dosis"/>
                <a:ea typeface="Dosis"/>
                <a:cs typeface="Dosis"/>
                <a:sym typeface="Dosis"/>
              </a:rPr>
              <a:t>Ease of use</a:t>
            </a:r>
            <a:endParaRPr sz="3000">
              <a:solidFill>
                <a:schemeClr val="dk1"/>
              </a:solidFill>
              <a:latin typeface="Dosis"/>
              <a:ea typeface="Dosis"/>
              <a:cs typeface="Dosis"/>
              <a:sym typeface="Dosis"/>
            </a:endParaRPr>
          </a:p>
          <a:p>
            <a:pPr indent="-419100" lvl="0" marL="457200" rtl="0" algn="l">
              <a:spcBef>
                <a:spcPts val="0"/>
              </a:spcBef>
              <a:spcAft>
                <a:spcPts val="0"/>
              </a:spcAft>
              <a:buClr>
                <a:schemeClr val="accent1"/>
              </a:buClr>
              <a:buSzPts val="3000"/>
              <a:buFont typeface="Dosis"/>
              <a:buChar char="▸"/>
            </a:pPr>
            <a:r>
              <a:rPr lang="en" sz="3000">
                <a:solidFill>
                  <a:schemeClr val="dk1"/>
                </a:solidFill>
                <a:latin typeface="Dosis"/>
                <a:ea typeface="Dosis"/>
                <a:cs typeface="Dosis"/>
                <a:sym typeface="Dosis"/>
              </a:rPr>
              <a:t>Standard form factor</a:t>
            </a:r>
            <a:endParaRPr sz="3000">
              <a:solidFill>
                <a:schemeClr val="dk1"/>
              </a:solidFill>
              <a:latin typeface="Dosis"/>
              <a:ea typeface="Dosis"/>
              <a:cs typeface="Dosis"/>
              <a:sym typeface="Dosis"/>
            </a:endParaRPr>
          </a:p>
          <a:p>
            <a:pPr indent="0" lvl="0" marL="0" rtl="0" algn="l">
              <a:spcBef>
                <a:spcPts val="600"/>
              </a:spcBef>
              <a:spcAft>
                <a:spcPts val="0"/>
              </a:spcAft>
              <a:buNone/>
            </a:pPr>
            <a:r>
              <a:t/>
            </a:r>
            <a:endParaRPr sz="3000">
              <a:solidFill>
                <a:schemeClr val="dk1"/>
              </a:solidFill>
              <a:latin typeface="Dosis"/>
              <a:ea typeface="Dosis"/>
              <a:cs typeface="Dosis"/>
              <a:sym typeface="Dosis"/>
            </a:endParaRPr>
          </a:p>
          <a:p>
            <a:pPr indent="0" lvl="0" marL="0" rtl="0" algn="l">
              <a:spcBef>
                <a:spcPts val="600"/>
              </a:spcBef>
              <a:spcAft>
                <a:spcPts val="0"/>
              </a:spcAft>
              <a:buNone/>
            </a:pPr>
            <a:r>
              <a:t/>
            </a:r>
            <a:endParaRPr sz="3000">
              <a:solidFill>
                <a:schemeClr val="dk1"/>
              </a:solidFill>
              <a:latin typeface="Dosis"/>
              <a:ea typeface="Dosis"/>
              <a:cs typeface="Dosis"/>
              <a:sym typeface="Dosis"/>
            </a:endParaRPr>
          </a:p>
          <a:p>
            <a:pPr indent="0" lvl="0" marL="0" rtl="0" algn="l">
              <a:spcBef>
                <a:spcPts val="600"/>
              </a:spcBef>
              <a:spcAft>
                <a:spcPts val="0"/>
              </a:spcAft>
              <a:buNone/>
            </a:pPr>
            <a:r>
              <a:t/>
            </a:r>
            <a:endParaRPr sz="3000">
              <a:solidFill>
                <a:schemeClr val="dk1"/>
              </a:solidFill>
              <a:latin typeface="Dosis"/>
              <a:ea typeface="Dosis"/>
              <a:cs typeface="Dosis"/>
              <a:sym typeface="Dosis"/>
            </a:endParaRPr>
          </a:p>
          <a:p>
            <a:pPr indent="0" lvl="0" marL="0" rtl="0" algn="l">
              <a:spcBef>
                <a:spcPts val="600"/>
              </a:spcBef>
              <a:spcAft>
                <a:spcPts val="0"/>
              </a:spcAft>
              <a:buNone/>
            </a:pPr>
            <a:r>
              <a:rPr lang="en" sz="3000">
                <a:solidFill>
                  <a:schemeClr val="dk1"/>
                </a:solidFill>
                <a:latin typeface="Dosis"/>
                <a:ea typeface="Dosis"/>
                <a:cs typeface="Dosis"/>
                <a:sym typeface="Dosis"/>
              </a:rPr>
              <a:t>Selected: Arduino</a:t>
            </a:r>
            <a:endParaRPr sz="3000">
              <a:solidFill>
                <a:schemeClr val="dk1"/>
              </a:solidFill>
              <a:latin typeface="Dosis"/>
              <a:ea typeface="Dosis"/>
              <a:cs typeface="Dosis"/>
              <a:sym typeface="Dosis"/>
            </a:endParaRPr>
          </a:p>
          <a:p>
            <a:pPr indent="0" lvl="0" marL="0" rtl="0" algn="l">
              <a:spcBef>
                <a:spcPts val="0"/>
              </a:spcBef>
              <a:spcAft>
                <a:spcPts val="0"/>
              </a:spcAft>
              <a:buNone/>
            </a:pPr>
            <a:r>
              <a:t/>
            </a:r>
            <a:endParaRPr>
              <a:latin typeface="Dosis"/>
              <a:ea typeface="Dosis"/>
              <a:cs typeface="Dosis"/>
              <a:sym typeface="Dosis"/>
            </a:endParaRPr>
          </a:p>
        </p:txBody>
      </p:sp>
      <p:pic>
        <p:nvPicPr>
          <p:cNvPr id="473" name="Google Shape;473;p42"/>
          <p:cNvPicPr preferRelativeResize="0"/>
          <p:nvPr/>
        </p:nvPicPr>
        <p:blipFill>
          <a:blip r:embed="rId3">
            <a:alphaModFix/>
          </a:blip>
          <a:stretch>
            <a:fillRect/>
          </a:stretch>
        </p:blipFill>
        <p:spPr>
          <a:xfrm>
            <a:off x="2752425" y="2837125"/>
            <a:ext cx="1200150" cy="1200150"/>
          </a:xfrm>
          <a:prstGeom prst="rect">
            <a:avLst/>
          </a:prstGeom>
          <a:noFill/>
          <a:ln>
            <a:noFill/>
          </a:ln>
        </p:spPr>
      </p:pic>
      <p:pic>
        <p:nvPicPr>
          <p:cNvPr id="474" name="Google Shape;474;p42"/>
          <p:cNvPicPr preferRelativeResize="0"/>
          <p:nvPr/>
        </p:nvPicPr>
        <p:blipFill>
          <a:blip r:embed="rId4">
            <a:alphaModFix/>
          </a:blip>
          <a:stretch>
            <a:fillRect/>
          </a:stretch>
        </p:blipFill>
        <p:spPr>
          <a:xfrm>
            <a:off x="352375" y="2758450"/>
            <a:ext cx="2187721" cy="1589750"/>
          </a:xfrm>
          <a:prstGeom prst="rect">
            <a:avLst/>
          </a:prstGeom>
          <a:noFill/>
          <a:ln>
            <a:noFill/>
          </a:ln>
        </p:spPr>
      </p:pic>
      <p:pic>
        <p:nvPicPr>
          <p:cNvPr id="475" name="Google Shape;475;p42"/>
          <p:cNvPicPr preferRelativeResize="0"/>
          <p:nvPr/>
        </p:nvPicPr>
        <p:blipFill>
          <a:blip r:embed="rId5">
            <a:alphaModFix/>
          </a:blip>
          <a:stretch>
            <a:fillRect/>
          </a:stretch>
        </p:blipFill>
        <p:spPr>
          <a:xfrm>
            <a:off x="4730400" y="3348576"/>
            <a:ext cx="1652275" cy="929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type="ctrTitle"/>
          </p:nvPr>
        </p:nvSpPr>
        <p:spPr>
          <a:xfrm>
            <a:off x="1332025" y="3234725"/>
            <a:ext cx="759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Serial Communication IC and Physical Connection</a:t>
            </a:r>
            <a:endParaRPr sz="3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I2C Communication Protocol</a:t>
            </a:r>
            <a:endParaRPr/>
          </a:p>
        </p:txBody>
      </p:sp>
      <p:sp>
        <p:nvSpPr>
          <p:cNvPr id="486" name="Google Shape;486;p44"/>
          <p:cNvSpPr txBox="1"/>
          <p:nvPr/>
        </p:nvSpPr>
        <p:spPr>
          <a:xfrm>
            <a:off x="1133775" y="1207525"/>
            <a:ext cx="7088400" cy="3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487" name="Google Shape;487;p44"/>
          <p:cNvPicPr preferRelativeResize="0"/>
          <p:nvPr/>
        </p:nvPicPr>
        <p:blipFill>
          <a:blip r:embed="rId3">
            <a:alphaModFix/>
          </a:blip>
          <a:stretch>
            <a:fillRect/>
          </a:stretch>
        </p:blipFill>
        <p:spPr>
          <a:xfrm>
            <a:off x="631125" y="2830250"/>
            <a:ext cx="5199373" cy="1397300"/>
          </a:xfrm>
          <a:prstGeom prst="rect">
            <a:avLst/>
          </a:prstGeom>
          <a:noFill/>
          <a:ln>
            <a:noFill/>
          </a:ln>
        </p:spPr>
      </p:pic>
      <p:pic>
        <p:nvPicPr>
          <p:cNvPr id="488" name="Google Shape;488;p44"/>
          <p:cNvPicPr preferRelativeResize="0"/>
          <p:nvPr/>
        </p:nvPicPr>
        <p:blipFill>
          <a:blip r:embed="rId4">
            <a:alphaModFix/>
          </a:blip>
          <a:stretch>
            <a:fillRect/>
          </a:stretch>
        </p:blipFill>
        <p:spPr>
          <a:xfrm>
            <a:off x="1168450" y="1207525"/>
            <a:ext cx="2651906" cy="1299450"/>
          </a:xfrm>
          <a:prstGeom prst="rect">
            <a:avLst/>
          </a:prstGeom>
          <a:noFill/>
          <a:ln>
            <a:noFill/>
          </a:ln>
        </p:spPr>
      </p:pic>
      <p:pic>
        <p:nvPicPr>
          <p:cNvPr id="489" name="Google Shape;489;p44"/>
          <p:cNvPicPr preferRelativeResize="0"/>
          <p:nvPr/>
        </p:nvPicPr>
        <p:blipFill>
          <a:blip r:embed="rId5">
            <a:alphaModFix/>
          </a:blip>
          <a:stretch>
            <a:fillRect/>
          </a:stretch>
        </p:blipFill>
        <p:spPr>
          <a:xfrm>
            <a:off x="5332652" y="1207525"/>
            <a:ext cx="2827025" cy="354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Converting Raw Data to I2C Format</a:t>
            </a:r>
            <a:endParaRPr/>
          </a:p>
        </p:txBody>
      </p:sp>
      <p:pic>
        <p:nvPicPr>
          <p:cNvPr id="495" name="Google Shape;495;p45"/>
          <p:cNvPicPr preferRelativeResize="0"/>
          <p:nvPr/>
        </p:nvPicPr>
        <p:blipFill rotWithShape="1">
          <a:blip r:embed="rId3">
            <a:alphaModFix/>
          </a:blip>
          <a:srcRect b="14095" l="13611" r="10389" t="11204"/>
          <a:stretch/>
        </p:blipFill>
        <p:spPr>
          <a:xfrm>
            <a:off x="395525" y="1272375"/>
            <a:ext cx="955625" cy="939312"/>
          </a:xfrm>
          <a:prstGeom prst="rect">
            <a:avLst/>
          </a:prstGeom>
          <a:noFill/>
          <a:ln>
            <a:noFill/>
          </a:ln>
        </p:spPr>
      </p:pic>
      <p:pic>
        <p:nvPicPr>
          <p:cNvPr id="496" name="Google Shape;496;p45"/>
          <p:cNvPicPr preferRelativeResize="0"/>
          <p:nvPr/>
        </p:nvPicPr>
        <p:blipFill rotWithShape="1">
          <a:blip r:embed="rId4">
            <a:alphaModFix/>
          </a:blip>
          <a:srcRect b="19955" l="19827" r="18976" t="16126"/>
          <a:stretch/>
        </p:blipFill>
        <p:spPr>
          <a:xfrm>
            <a:off x="350704" y="2358725"/>
            <a:ext cx="955632" cy="749099"/>
          </a:xfrm>
          <a:prstGeom prst="rect">
            <a:avLst/>
          </a:prstGeom>
          <a:noFill/>
          <a:ln>
            <a:noFill/>
          </a:ln>
        </p:spPr>
      </p:pic>
      <p:pic>
        <p:nvPicPr>
          <p:cNvPr id="497" name="Google Shape;497;p45"/>
          <p:cNvPicPr preferRelativeResize="0"/>
          <p:nvPr/>
        </p:nvPicPr>
        <p:blipFill>
          <a:blip r:embed="rId5">
            <a:alphaModFix/>
          </a:blip>
          <a:stretch>
            <a:fillRect/>
          </a:stretch>
        </p:blipFill>
        <p:spPr>
          <a:xfrm>
            <a:off x="350697" y="3254874"/>
            <a:ext cx="955625" cy="955606"/>
          </a:xfrm>
          <a:prstGeom prst="rect">
            <a:avLst/>
          </a:prstGeom>
          <a:noFill/>
          <a:ln>
            <a:noFill/>
          </a:ln>
        </p:spPr>
      </p:pic>
      <p:graphicFrame>
        <p:nvGraphicFramePr>
          <p:cNvPr id="498" name="Google Shape;498;p45"/>
          <p:cNvGraphicFramePr/>
          <p:nvPr/>
        </p:nvGraphicFramePr>
        <p:xfrm>
          <a:off x="1594425" y="1188856"/>
          <a:ext cx="3000000" cy="3000000"/>
        </p:xfrm>
        <a:graphic>
          <a:graphicData uri="http://schemas.openxmlformats.org/drawingml/2006/table">
            <a:tbl>
              <a:tblPr>
                <a:noFill/>
                <a:tableStyleId>{02F739CC-B50F-48CF-BC1F-C8A438E47E50}</a:tableStyleId>
              </a:tblPr>
              <a:tblGrid>
                <a:gridCol w="1387450"/>
                <a:gridCol w="2449250"/>
                <a:gridCol w="2804325"/>
              </a:tblGrid>
              <a:tr h="417750">
                <a:tc>
                  <a:txBody>
                    <a:bodyPr/>
                    <a:lstStyle/>
                    <a:p>
                      <a:pPr indent="0" lvl="0" marL="0" rtl="0" algn="l">
                        <a:spcBef>
                          <a:spcPts val="0"/>
                        </a:spcBef>
                        <a:spcAft>
                          <a:spcPts val="0"/>
                        </a:spcAft>
                        <a:buNone/>
                      </a:pPr>
                      <a:r>
                        <a:t/>
                      </a:r>
                      <a:endParaRPr sz="1200">
                        <a:solidFill>
                          <a:schemeClr val="accent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Pros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Cons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r>
              <a:tr h="840875">
                <a:tc>
                  <a:txBody>
                    <a:bodyPr/>
                    <a:lstStyle/>
                    <a:p>
                      <a:pPr indent="0" lvl="0" marL="0" rtl="0" algn="r">
                        <a:spcBef>
                          <a:spcPts val="0"/>
                        </a:spcBef>
                        <a:spcAft>
                          <a:spcPts val="0"/>
                        </a:spcAft>
                        <a:buNone/>
                      </a:pPr>
                      <a:r>
                        <a:rPr b="1" lang="en" sz="1200">
                          <a:solidFill>
                            <a:schemeClr val="dk1"/>
                          </a:solidFill>
                          <a:latin typeface="Dosis"/>
                          <a:ea typeface="Dosis"/>
                          <a:cs typeface="Dosis"/>
                          <a:sym typeface="Dosis"/>
                        </a:rPr>
                        <a:t>I/O Components with built in I2C Board</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rowSpan="2">
                  <a:txBody>
                    <a:bodyPr/>
                    <a:lstStyle/>
                    <a:p>
                      <a:pPr indent="0" lvl="0" marL="0" rtl="0" algn="ctr">
                        <a:spcBef>
                          <a:spcPts val="0"/>
                        </a:spcBef>
                        <a:spcAft>
                          <a:spcPts val="0"/>
                        </a:spcAft>
                        <a:buNone/>
                      </a:pPr>
                      <a:r>
                        <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-Well documented</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-Lower initial learning curve</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-Smaller lead times</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-Initially smaller</a:t>
                      </a:r>
                      <a:endParaRPr b="1" sz="1200">
                        <a:solidFill>
                          <a:schemeClr val="dk1"/>
                        </a:solidFill>
                        <a:latin typeface="Dosis"/>
                        <a:ea typeface="Dosis"/>
                        <a:cs typeface="Dosis"/>
                        <a:sym typeface="Dosis"/>
                      </a:endParaRPr>
                    </a:p>
                    <a:p>
                      <a:pPr indent="0" lvl="0" marL="0" rtl="0" algn="ctr">
                        <a:spcBef>
                          <a:spcPts val="0"/>
                        </a:spcBef>
                        <a:spcAft>
                          <a:spcPts val="0"/>
                        </a:spcAft>
                        <a:buNone/>
                      </a:pPr>
                      <a:r>
                        <a:t/>
                      </a:r>
                      <a:endParaRPr b="1" sz="1200">
                        <a:solidFill>
                          <a:schemeClr val="dk1"/>
                        </a:solidFill>
                        <a:latin typeface="Dosis"/>
                        <a:ea typeface="Dosis"/>
                        <a:cs typeface="Dosis"/>
                        <a:sym typeface="Dosis"/>
                      </a:endParaRPr>
                    </a:p>
                    <a:p>
                      <a:pPr indent="0" lvl="0" marL="0" rtl="0" algn="ctr">
                        <a:spcBef>
                          <a:spcPts val="0"/>
                        </a:spcBef>
                        <a:spcAft>
                          <a:spcPts val="0"/>
                        </a:spcAft>
                        <a:buNone/>
                      </a:pPr>
                      <a:r>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E9EAFD"/>
                      </a:solidFill>
                      <a:prstDash val="solid"/>
                      <a:round/>
                      <a:headEnd len="sm" w="sm" type="none"/>
                      <a:tailEnd len="sm" w="sm" type="none"/>
                    </a:lnB>
                  </a:tcPr>
                </a:tc>
                <a:tc rowSpan="2">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-2 parts with the same address cannot connect to  same pin expander</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-cost of I/O components increases</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-May overwork each port</a:t>
                      </a:r>
                      <a:endParaRPr b="1" sz="1200">
                        <a:solidFill>
                          <a:schemeClr val="dk1"/>
                        </a:solidFill>
                        <a:latin typeface="Dosis"/>
                        <a:ea typeface="Dosis"/>
                        <a:cs typeface="Dosis"/>
                        <a:sym typeface="Dosis"/>
                      </a:endParaRPr>
                    </a:p>
                    <a:p>
                      <a:pPr indent="0" lvl="0" marL="0" rtl="0" algn="ctr">
                        <a:spcBef>
                          <a:spcPts val="0"/>
                        </a:spcBef>
                        <a:spcAft>
                          <a:spcPts val="0"/>
                        </a:spcAft>
                        <a:buNone/>
                      </a:pPr>
                      <a:r>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E9EAFD"/>
                      </a:solidFill>
                      <a:prstDash val="solid"/>
                      <a:round/>
                      <a:headEnd len="sm" w="sm" type="none"/>
                      <a:tailEnd len="sm" w="sm" type="none"/>
                    </a:lnB>
                  </a:tcPr>
                </a:tc>
              </a:tr>
              <a:tr h="607225">
                <a:tc>
                  <a:txBody>
                    <a:bodyPr/>
                    <a:lstStyle/>
                    <a:p>
                      <a:pPr indent="0" lvl="0" marL="0" rtl="0" algn="r">
                        <a:spcBef>
                          <a:spcPts val="0"/>
                        </a:spcBef>
                        <a:spcAft>
                          <a:spcPts val="0"/>
                        </a:spcAft>
                        <a:buNone/>
                      </a:pPr>
                      <a:r>
                        <a:rPr b="1" lang="en" sz="1200">
                          <a:solidFill>
                            <a:schemeClr val="dk1"/>
                          </a:solidFill>
                          <a:latin typeface="Dosis"/>
                          <a:ea typeface="Dosis"/>
                          <a:cs typeface="Dosis"/>
                          <a:sym typeface="Dosis"/>
                        </a:rPr>
                        <a:t>GPIO Pin Expander</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E9EAFD"/>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vMerge="1"/>
                <a:tc vMerge="1"/>
              </a:tr>
              <a:tr h="772425">
                <a:tc>
                  <a:txBody>
                    <a:bodyPr/>
                    <a:lstStyle/>
                    <a:p>
                      <a:pPr indent="0" lvl="0" marL="0" rtl="0" algn="r">
                        <a:spcBef>
                          <a:spcPts val="0"/>
                        </a:spcBef>
                        <a:spcAft>
                          <a:spcPts val="0"/>
                        </a:spcAft>
                        <a:buNone/>
                      </a:pPr>
                      <a:r>
                        <a:rPr b="1" lang="en" sz="1200">
                          <a:solidFill>
                            <a:schemeClr val="dk1"/>
                          </a:solidFill>
                          <a:latin typeface="Dosis"/>
                          <a:ea typeface="Dosis"/>
                          <a:cs typeface="Dosis"/>
                          <a:sym typeface="Dosis"/>
                        </a:rPr>
                        <a:t>Custom IC</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solidFill>
                      <a:schemeClr val="lt2"/>
                    </a:solidFill>
                  </a:tcPr>
                </a:tc>
                <a:tc>
                  <a:txBody>
                    <a:bodyPr/>
                    <a:lstStyle/>
                    <a:p>
                      <a:pPr indent="-304800" lvl="0" marL="457200" rtl="0" algn="ctr">
                        <a:spcBef>
                          <a:spcPts val="0"/>
                        </a:spcBef>
                        <a:spcAft>
                          <a:spcPts val="0"/>
                        </a:spcAft>
                        <a:buClr>
                          <a:schemeClr val="dk1"/>
                        </a:buClr>
                        <a:buSzPts val="1200"/>
                        <a:buFont typeface="Dosis"/>
                        <a:buChar char="-"/>
                      </a:pPr>
                      <a:r>
                        <a:rPr b="1" lang="en" sz="1200">
                          <a:solidFill>
                            <a:schemeClr val="dk1"/>
                          </a:solidFill>
                          <a:latin typeface="Dosis"/>
                          <a:ea typeface="Dosis"/>
                          <a:cs typeface="Dosis"/>
                          <a:sym typeface="Dosis"/>
                        </a:rPr>
                        <a:t>Long term cost is lower</a:t>
                      </a:r>
                      <a:endParaRPr b="1" sz="1200">
                        <a:solidFill>
                          <a:schemeClr val="dk1"/>
                        </a:solidFill>
                        <a:latin typeface="Dosis"/>
                        <a:ea typeface="Dosis"/>
                        <a:cs typeface="Dosis"/>
                        <a:sym typeface="Dosis"/>
                      </a:endParaRPr>
                    </a:p>
                    <a:p>
                      <a:pPr indent="-304800" lvl="0" marL="457200" rtl="0" algn="ctr">
                        <a:spcBef>
                          <a:spcPts val="0"/>
                        </a:spcBef>
                        <a:spcAft>
                          <a:spcPts val="0"/>
                        </a:spcAft>
                        <a:buClr>
                          <a:schemeClr val="dk1"/>
                        </a:buClr>
                        <a:buSzPts val="1200"/>
                        <a:buFont typeface="Dosis"/>
                        <a:buChar char="-"/>
                      </a:pPr>
                      <a:r>
                        <a:rPr b="1" lang="en" sz="1200">
                          <a:solidFill>
                            <a:schemeClr val="dk1"/>
                          </a:solidFill>
                          <a:latin typeface="Dosis"/>
                          <a:ea typeface="Dosis"/>
                          <a:cs typeface="Dosis"/>
                          <a:sym typeface="Dosis"/>
                        </a:rPr>
                        <a:t>More control over addressing</a:t>
                      </a:r>
                      <a:endParaRPr b="1" sz="1200">
                        <a:solidFill>
                          <a:schemeClr val="dk1"/>
                        </a:solidFill>
                        <a:latin typeface="Dosis"/>
                        <a:ea typeface="Dosis"/>
                        <a:cs typeface="Dosis"/>
                        <a:sym typeface="Dosis"/>
                      </a:endParaRPr>
                    </a:p>
                    <a:p>
                      <a:pPr indent="-304800" lvl="0" marL="457200" rtl="0" algn="ctr">
                        <a:spcBef>
                          <a:spcPts val="0"/>
                        </a:spcBef>
                        <a:spcAft>
                          <a:spcPts val="0"/>
                        </a:spcAft>
                        <a:buClr>
                          <a:schemeClr val="dk1"/>
                        </a:buClr>
                        <a:buSzPts val="1200"/>
                        <a:buFont typeface="Dosis"/>
                        <a:buChar char="-"/>
                      </a:pPr>
                      <a:r>
                        <a:rPr b="1" lang="en" sz="1200">
                          <a:solidFill>
                            <a:schemeClr val="dk1"/>
                          </a:solidFill>
                          <a:latin typeface="Dosis"/>
                          <a:ea typeface="Dosis"/>
                          <a:cs typeface="Dosis"/>
                          <a:sym typeface="Dosis"/>
                        </a:rPr>
                        <a:t>IP/ability to sell </a:t>
                      </a:r>
                      <a:endParaRPr b="1" sz="1200">
                        <a:solidFill>
                          <a:schemeClr val="dk1"/>
                        </a:solidFill>
                        <a:latin typeface="Dosis"/>
                        <a:ea typeface="Dosis"/>
                        <a:cs typeface="Dosis"/>
                        <a:sym typeface="Dosis"/>
                      </a:endParaRPr>
                    </a:p>
                    <a:p>
                      <a:pPr indent="-304800" lvl="0" marL="457200" rtl="0" algn="ctr">
                        <a:spcBef>
                          <a:spcPts val="0"/>
                        </a:spcBef>
                        <a:spcAft>
                          <a:spcPts val="0"/>
                        </a:spcAft>
                        <a:buClr>
                          <a:schemeClr val="dk1"/>
                        </a:buClr>
                        <a:buSzPts val="1200"/>
                        <a:buFont typeface="Dosis"/>
                        <a:buChar char="-"/>
                      </a:pPr>
                      <a:r>
                        <a:rPr b="1" lang="en" sz="1200">
                          <a:solidFill>
                            <a:schemeClr val="dk1"/>
                          </a:solidFill>
                          <a:latin typeface="Dosis"/>
                          <a:ea typeface="Dosis"/>
                          <a:cs typeface="Dosis"/>
                          <a:sym typeface="Dosis"/>
                        </a:rPr>
                        <a:t>Skill Development</a:t>
                      </a:r>
                      <a:endParaRPr b="1" sz="1200">
                        <a:solidFill>
                          <a:schemeClr val="dk1"/>
                        </a:solidFill>
                        <a:latin typeface="Dosis"/>
                        <a:ea typeface="Dosis"/>
                        <a:cs typeface="Dosis"/>
                        <a:sym typeface="Dosis"/>
                      </a:endParaRPr>
                    </a:p>
                    <a:p>
                      <a:pPr indent="0" lvl="0" marL="0" rtl="0" algn="ctr">
                        <a:spcBef>
                          <a:spcPts val="0"/>
                        </a:spcBef>
                        <a:spcAft>
                          <a:spcPts val="0"/>
                        </a:spcAft>
                        <a:buNone/>
                      </a:pPr>
                      <a:r>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E9EAFD"/>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-FPGA Dev Board is large</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-Initially more expensive</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-Time Consuming to make</a:t>
                      </a:r>
                      <a:endParaRPr b="1" sz="1200">
                        <a:solidFill>
                          <a:schemeClr val="dk1"/>
                        </a:solidFill>
                        <a:latin typeface="Dosis"/>
                        <a:ea typeface="Dosis"/>
                        <a:cs typeface="Dosis"/>
                        <a:sym typeface="Dosis"/>
                      </a:endParaRPr>
                    </a:p>
                    <a:p>
                      <a:pPr indent="0" lvl="0" marL="0" rtl="0" algn="ctr">
                        <a:spcBef>
                          <a:spcPts val="0"/>
                        </a:spcBef>
                        <a:spcAft>
                          <a:spcPts val="0"/>
                        </a:spcAft>
                        <a:buNone/>
                      </a:pPr>
                      <a:r>
                        <a:rPr b="1" lang="en" sz="1200">
                          <a:solidFill>
                            <a:schemeClr val="dk1"/>
                          </a:solidFill>
                          <a:latin typeface="Dosis"/>
                          <a:ea typeface="Dosis"/>
                          <a:cs typeface="Dosis"/>
                          <a:sym typeface="Dosis"/>
                        </a:rPr>
                        <a:t>- Steep learning curve</a:t>
                      </a:r>
                      <a:endParaRPr b="1" sz="1200">
                        <a:solidFill>
                          <a:schemeClr val="dk1"/>
                        </a:solidFill>
                        <a:latin typeface="Dosis"/>
                        <a:ea typeface="Dosis"/>
                        <a:cs typeface="Dosis"/>
                        <a:sym typeface="Dosis"/>
                      </a:endParaRPr>
                    </a:p>
                    <a:p>
                      <a:pPr indent="0" lvl="0" marL="0" rtl="0" algn="ctr">
                        <a:spcBef>
                          <a:spcPts val="0"/>
                        </a:spcBef>
                        <a:spcAft>
                          <a:spcPts val="0"/>
                        </a:spcAft>
                        <a:buNone/>
                      </a:pPr>
                      <a:r>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E9EAFD"/>
                      </a:solidFill>
                      <a:prstDash val="solid"/>
                      <a:round/>
                      <a:headEnd len="sm" w="sm" type="none"/>
                      <a:tailEnd len="sm" w="sm" type="none"/>
                    </a:lnT>
                    <a:lnB cap="flat" cmpd="sng" w="76200">
                      <a:solidFill>
                        <a:schemeClr val="dk1"/>
                      </a:solidFill>
                      <a:prstDash val="solid"/>
                      <a:round/>
                      <a:headEnd len="sm" w="sm" type="none"/>
                      <a:tailEnd len="sm" w="sm" type="none"/>
                    </a:lnB>
                  </a:tcPr>
                </a:tc>
              </a:tr>
            </a:tbl>
          </a:graphicData>
        </a:graphic>
      </p:graphicFrame>
      <p:sp>
        <p:nvSpPr>
          <p:cNvPr id="499" name="Google Shape;499;p45"/>
          <p:cNvSpPr txBox="1"/>
          <p:nvPr/>
        </p:nvSpPr>
        <p:spPr>
          <a:xfrm>
            <a:off x="740738" y="4357525"/>
            <a:ext cx="83484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2"/>
                </a:highlight>
                <a:latin typeface="Roboto"/>
                <a:ea typeface="Roboto"/>
                <a:cs typeface="Roboto"/>
                <a:sym typeface="Roboto"/>
              </a:rPr>
              <a:t>Use off-the-shelf components as a placeholder while Custom Serial Conversion Chip is being developed</a:t>
            </a:r>
            <a:endParaRPr>
              <a:highlight>
                <a:schemeClr val="lt2"/>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txBox="1"/>
          <p:nvPr>
            <p:ph type="title"/>
          </p:nvPr>
        </p:nvSpPr>
        <p:spPr>
          <a:xfrm>
            <a:off x="1115825"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Challenges </a:t>
            </a:r>
            <a:endParaRPr/>
          </a:p>
        </p:txBody>
      </p:sp>
      <p:grpSp>
        <p:nvGrpSpPr>
          <p:cNvPr id="505" name="Google Shape;505;p46"/>
          <p:cNvGrpSpPr/>
          <p:nvPr/>
        </p:nvGrpSpPr>
        <p:grpSpPr>
          <a:xfrm rot="5400000">
            <a:off x="453347" y="1167121"/>
            <a:ext cx="2862765" cy="2689100"/>
            <a:chOff x="767043" y="-619447"/>
            <a:chExt cx="4168265" cy="3784800"/>
          </a:xfrm>
        </p:grpSpPr>
        <p:sp>
          <p:nvSpPr>
            <p:cNvPr id="506" name="Google Shape;506;p46"/>
            <p:cNvSpPr/>
            <p:nvPr/>
          </p:nvSpPr>
          <p:spPr>
            <a:xfrm rot="-5400000">
              <a:off x="-480357" y="958003"/>
              <a:ext cx="3124800" cy="630000"/>
            </a:xfrm>
            <a:prstGeom prst="roundRect">
              <a:avLst>
                <a:gd fmla="val 1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Behavioral Modeling (Verilog) + choose FPGA</a:t>
              </a:r>
              <a:endParaRPr sz="1200">
                <a:solidFill>
                  <a:schemeClr val="lt1"/>
                </a:solidFill>
                <a:latin typeface="Dosis"/>
                <a:ea typeface="Dosis"/>
                <a:cs typeface="Dosis"/>
                <a:sym typeface="Dosis"/>
              </a:endParaRPr>
            </a:p>
          </p:txBody>
        </p:sp>
        <p:sp>
          <p:nvSpPr>
            <p:cNvPr id="507" name="Google Shape;507;p46"/>
            <p:cNvSpPr/>
            <p:nvPr/>
          </p:nvSpPr>
          <p:spPr>
            <a:xfrm>
              <a:off x="1483445" y="1079349"/>
              <a:ext cx="331200" cy="387300"/>
            </a:xfrm>
            <a:prstGeom prst="rightArrow">
              <a:avLst>
                <a:gd fmla="val 60000" name="adj1"/>
                <a:gd fmla="val 50000" name="adj2"/>
              </a:avLst>
            </a:prstGeom>
            <a:solidFill>
              <a:srgbClr val="ABBAD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508" name="Google Shape;508;p46"/>
            <p:cNvSpPr txBox="1"/>
            <p:nvPr/>
          </p:nvSpPr>
          <p:spPr>
            <a:xfrm>
              <a:off x="1476778" y="1156759"/>
              <a:ext cx="231900" cy="232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343764"/>
                </a:buClr>
                <a:buSzPts val="1200"/>
                <a:buFont typeface="Calibri"/>
                <a:buNone/>
              </a:pPr>
              <a:r>
                <a:t/>
              </a:r>
              <a:endParaRPr i="0" sz="1200" u="none" cap="none" strike="noStrike">
                <a:solidFill>
                  <a:srgbClr val="FFFFFF"/>
                </a:solidFill>
                <a:latin typeface="Dosis"/>
                <a:ea typeface="Dosis"/>
                <a:cs typeface="Dosis"/>
                <a:sym typeface="Dosis"/>
              </a:endParaRPr>
            </a:p>
          </p:txBody>
        </p:sp>
        <p:sp>
          <p:nvSpPr>
            <p:cNvPr id="509" name="Google Shape;509;p46"/>
            <p:cNvSpPr/>
            <p:nvPr/>
          </p:nvSpPr>
          <p:spPr>
            <a:xfrm>
              <a:off x="2575612" y="1079365"/>
              <a:ext cx="331200" cy="387300"/>
            </a:xfrm>
            <a:prstGeom prst="rightArrow">
              <a:avLst>
                <a:gd fmla="val 60000" name="adj1"/>
                <a:gd fmla="val 50000" name="adj2"/>
              </a:avLst>
            </a:prstGeom>
            <a:solidFill>
              <a:srgbClr val="ABBAD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510" name="Google Shape;510;p46"/>
            <p:cNvSpPr txBox="1"/>
            <p:nvPr/>
          </p:nvSpPr>
          <p:spPr>
            <a:xfrm>
              <a:off x="2588012" y="1156725"/>
              <a:ext cx="231900" cy="232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343764"/>
                </a:buClr>
                <a:buSzPts val="1200"/>
                <a:buFont typeface="Calibri"/>
                <a:buNone/>
              </a:pPr>
              <a:r>
                <a:t/>
              </a:r>
              <a:endParaRPr i="0" sz="1200" u="none" cap="none" strike="noStrike">
                <a:solidFill>
                  <a:srgbClr val="FFFFFF"/>
                </a:solidFill>
                <a:latin typeface="Dosis"/>
                <a:ea typeface="Dosis"/>
                <a:cs typeface="Dosis"/>
                <a:sym typeface="Dosis"/>
              </a:endParaRPr>
            </a:p>
          </p:txBody>
        </p:sp>
        <p:sp>
          <p:nvSpPr>
            <p:cNvPr id="511" name="Google Shape;511;p46"/>
            <p:cNvSpPr/>
            <p:nvPr/>
          </p:nvSpPr>
          <p:spPr>
            <a:xfrm rot="-5400000">
              <a:off x="1984775" y="810353"/>
              <a:ext cx="2839200" cy="925200"/>
            </a:xfrm>
            <a:prstGeom prst="roundRect">
              <a:avLst>
                <a:gd fmla="val 1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Translate, Map, Place &amp; Route (Convert Design to FPGA)</a:t>
              </a:r>
              <a:endParaRPr sz="1200">
                <a:solidFill>
                  <a:schemeClr val="lt1"/>
                </a:solidFill>
                <a:latin typeface="Dosis"/>
                <a:ea typeface="Dosis"/>
                <a:cs typeface="Dosis"/>
                <a:sym typeface="Dosis"/>
              </a:endParaRPr>
            </a:p>
          </p:txBody>
        </p:sp>
        <p:sp>
          <p:nvSpPr>
            <p:cNvPr id="512" name="Google Shape;512;p46"/>
            <p:cNvSpPr/>
            <p:nvPr/>
          </p:nvSpPr>
          <p:spPr>
            <a:xfrm>
              <a:off x="3901931" y="1079315"/>
              <a:ext cx="331200" cy="387300"/>
            </a:xfrm>
            <a:prstGeom prst="rightArrow">
              <a:avLst>
                <a:gd fmla="val 60000" name="adj1"/>
                <a:gd fmla="val 50000" name="adj2"/>
              </a:avLst>
            </a:prstGeom>
            <a:solidFill>
              <a:srgbClr val="ABBAD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513" name="Google Shape;513;p46"/>
            <p:cNvSpPr txBox="1"/>
            <p:nvPr/>
          </p:nvSpPr>
          <p:spPr>
            <a:xfrm>
              <a:off x="4259097" y="1156709"/>
              <a:ext cx="231900" cy="232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343764"/>
                </a:buClr>
                <a:buSzPts val="1200"/>
                <a:buFont typeface="Calibri"/>
                <a:buNone/>
              </a:pPr>
              <a:r>
                <a:t/>
              </a:r>
              <a:endParaRPr i="0" sz="1200" u="none" cap="none" strike="noStrike">
                <a:solidFill>
                  <a:srgbClr val="FFFFFF"/>
                </a:solidFill>
                <a:latin typeface="Dosis"/>
                <a:ea typeface="Dosis"/>
                <a:cs typeface="Dosis"/>
                <a:sym typeface="Dosis"/>
              </a:endParaRPr>
            </a:p>
          </p:txBody>
        </p:sp>
        <p:sp>
          <p:nvSpPr>
            <p:cNvPr id="514" name="Google Shape;514;p46"/>
            <p:cNvSpPr/>
            <p:nvPr/>
          </p:nvSpPr>
          <p:spPr>
            <a:xfrm rot="-5400000">
              <a:off x="2709308" y="939353"/>
              <a:ext cx="3784800" cy="667200"/>
            </a:xfrm>
            <a:prstGeom prst="roundRect">
              <a:avLst>
                <a:gd fmla="val 1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a:solidFill>
                  <a:schemeClr val="lt1"/>
                </a:solidFill>
                <a:latin typeface="Dosis"/>
                <a:ea typeface="Dosis"/>
                <a:cs typeface="Dosis"/>
                <a:sym typeface="Dosis"/>
              </a:endParaRPr>
            </a:p>
            <a:p>
              <a:pPr indent="0" lvl="0" marL="0" rtl="0" algn="ctr">
                <a:spcBef>
                  <a:spcPts val="0"/>
                </a:spcBef>
                <a:spcAft>
                  <a:spcPts val="0"/>
                </a:spcAft>
                <a:buNone/>
              </a:pPr>
              <a:r>
                <a:rPr lang="en" sz="1200">
                  <a:solidFill>
                    <a:schemeClr val="lt1"/>
                  </a:solidFill>
                  <a:latin typeface="Dosis"/>
                  <a:ea typeface="Dosis"/>
                  <a:cs typeface="Dosis"/>
                  <a:sym typeface="Dosis"/>
                </a:rPr>
                <a:t>Static Timing Analysis + Back Annotation</a:t>
              </a:r>
              <a:endParaRPr sz="1200">
                <a:solidFill>
                  <a:schemeClr val="lt1"/>
                </a:solidFill>
                <a:latin typeface="Dosis"/>
                <a:ea typeface="Dosis"/>
                <a:cs typeface="Dosis"/>
                <a:sym typeface="Dosis"/>
              </a:endParaRPr>
            </a:p>
            <a:p>
              <a:pPr indent="0" lvl="0" marL="0" rtl="0" algn="l">
                <a:spcBef>
                  <a:spcPts val="0"/>
                </a:spcBef>
                <a:spcAft>
                  <a:spcPts val="0"/>
                </a:spcAft>
                <a:buNone/>
              </a:pPr>
              <a:r>
                <a:t/>
              </a:r>
              <a:endParaRPr>
                <a:latin typeface="Dosis"/>
                <a:ea typeface="Dosis"/>
                <a:cs typeface="Dosis"/>
                <a:sym typeface="Dosis"/>
              </a:endParaRPr>
            </a:p>
          </p:txBody>
        </p:sp>
        <p:sp>
          <p:nvSpPr>
            <p:cNvPr id="515" name="Google Shape;515;p46"/>
            <p:cNvSpPr/>
            <p:nvPr/>
          </p:nvSpPr>
          <p:spPr>
            <a:xfrm rot="-5400000">
              <a:off x="722545" y="955755"/>
              <a:ext cx="2839200" cy="634200"/>
            </a:xfrm>
            <a:prstGeom prst="roundRect">
              <a:avLst>
                <a:gd fmla="val 1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Synthesis + </a:t>
              </a:r>
              <a:r>
                <a:rPr lang="en" sz="1200">
                  <a:solidFill>
                    <a:schemeClr val="lt1"/>
                  </a:solidFill>
                  <a:latin typeface="Dosis"/>
                  <a:ea typeface="Dosis"/>
                  <a:cs typeface="Dosis"/>
                  <a:sym typeface="Dosis"/>
                </a:rPr>
                <a:t>Functional Verification</a:t>
              </a:r>
              <a:endParaRPr sz="1200">
                <a:solidFill>
                  <a:schemeClr val="lt1"/>
                </a:solidFill>
                <a:latin typeface="Dosis"/>
                <a:ea typeface="Dosis"/>
                <a:cs typeface="Dosis"/>
                <a:sym typeface="Dosis"/>
              </a:endParaRPr>
            </a:p>
          </p:txBody>
        </p:sp>
      </p:grpSp>
      <p:sp>
        <p:nvSpPr>
          <p:cNvPr id="516" name="Google Shape;516;p46"/>
          <p:cNvSpPr/>
          <p:nvPr/>
        </p:nvSpPr>
        <p:spPr>
          <a:xfrm>
            <a:off x="1115846" y="4301704"/>
            <a:ext cx="1537800" cy="472500"/>
          </a:xfrm>
          <a:prstGeom prst="roundRect">
            <a:avLst>
              <a:gd fmla="val 1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Dosis"/>
                <a:ea typeface="Dosis"/>
                <a:cs typeface="Dosis"/>
                <a:sym typeface="Dosis"/>
              </a:rPr>
              <a:t>In Circuit Verification</a:t>
            </a:r>
            <a:endParaRPr sz="1200">
              <a:solidFill>
                <a:schemeClr val="lt1"/>
              </a:solidFill>
              <a:latin typeface="Dosis"/>
              <a:ea typeface="Dosis"/>
              <a:cs typeface="Dosis"/>
              <a:sym typeface="Dosis"/>
            </a:endParaRPr>
          </a:p>
        </p:txBody>
      </p:sp>
      <p:sp>
        <p:nvSpPr>
          <p:cNvPr id="517" name="Google Shape;517;p46"/>
          <p:cNvSpPr/>
          <p:nvPr/>
        </p:nvSpPr>
        <p:spPr>
          <a:xfrm rot="5400000">
            <a:off x="1760541" y="3977178"/>
            <a:ext cx="248400" cy="290400"/>
          </a:xfrm>
          <a:prstGeom prst="rightArrow">
            <a:avLst>
              <a:gd fmla="val 60000" name="adj1"/>
              <a:gd fmla="val 50000" name="adj2"/>
            </a:avLst>
          </a:prstGeom>
          <a:solidFill>
            <a:srgbClr val="ABBAD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518" name="Google Shape;518;p46"/>
          <p:cNvSpPr txBox="1"/>
          <p:nvPr/>
        </p:nvSpPr>
        <p:spPr>
          <a:xfrm>
            <a:off x="3564175" y="1355875"/>
            <a:ext cx="4997100" cy="3152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Dosis"/>
              <a:buChar char="●"/>
            </a:pPr>
            <a:r>
              <a:rPr lang="en" sz="1600">
                <a:latin typeface="Dosis"/>
                <a:ea typeface="Dosis"/>
                <a:cs typeface="Dosis"/>
                <a:sym typeface="Dosis"/>
              </a:rPr>
              <a:t>Understanding the I2C sequence of events</a:t>
            </a:r>
            <a:endParaRPr sz="1600">
              <a:latin typeface="Dosis"/>
              <a:ea typeface="Dosis"/>
              <a:cs typeface="Dosis"/>
              <a:sym typeface="Dosis"/>
            </a:endParaRPr>
          </a:p>
          <a:p>
            <a:pPr indent="-330200" lvl="1" marL="914400" rtl="0" algn="l">
              <a:spcBef>
                <a:spcPts val="0"/>
              </a:spcBef>
              <a:spcAft>
                <a:spcPts val="0"/>
              </a:spcAft>
              <a:buSzPts val="1600"/>
              <a:buFont typeface="Dosis"/>
              <a:buChar char="○"/>
            </a:pPr>
            <a:r>
              <a:rPr lang="en" sz="1600">
                <a:latin typeface="Dosis"/>
                <a:ea typeface="Dosis"/>
                <a:cs typeface="Dosis"/>
                <a:sym typeface="Dosis"/>
              </a:rPr>
              <a:t>Use I2C documentation as a foundation for timing diagrams</a:t>
            </a:r>
            <a:endParaRPr sz="1600">
              <a:latin typeface="Dosis"/>
              <a:ea typeface="Dosis"/>
              <a:cs typeface="Dosis"/>
              <a:sym typeface="Dosis"/>
            </a:endParaRPr>
          </a:p>
          <a:p>
            <a:pPr indent="-330200" lvl="0" marL="457200" rtl="0" algn="l">
              <a:spcBef>
                <a:spcPts val="0"/>
              </a:spcBef>
              <a:spcAft>
                <a:spcPts val="0"/>
              </a:spcAft>
              <a:buSzPts val="1600"/>
              <a:buFont typeface="Dosis"/>
              <a:buChar char="●"/>
            </a:pPr>
            <a:r>
              <a:rPr lang="en" sz="1600">
                <a:latin typeface="Dosis"/>
                <a:ea typeface="Dosis"/>
                <a:cs typeface="Dosis"/>
                <a:sym typeface="Dosis"/>
              </a:rPr>
              <a:t>Finalizing Top Level Pins</a:t>
            </a:r>
            <a:endParaRPr sz="1600">
              <a:latin typeface="Dosis"/>
              <a:ea typeface="Dosis"/>
              <a:cs typeface="Dosis"/>
              <a:sym typeface="Dosis"/>
            </a:endParaRPr>
          </a:p>
          <a:p>
            <a:pPr indent="-330200" lvl="1" marL="914400" rtl="0" algn="l">
              <a:spcBef>
                <a:spcPts val="0"/>
              </a:spcBef>
              <a:spcAft>
                <a:spcPts val="0"/>
              </a:spcAft>
              <a:buSzPts val="1600"/>
              <a:buFont typeface="Dosis"/>
              <a:buChar char="○"/>
            </a:pPr>
            <a:r>
              <a:rPr lang="en" sz="1600">
                <a:latin typeface="Dosis"/>
                <a:ea typeface="Dosis"/>
                <a:cs typeface="Dosis"/>
                <a:sym typeface="Dosis"/>
              </a:rPr>
              <a:t>Use existing datasheets as a foundation for necessary subsystems</a:t>
            </a:r>
            <a:endParaRPr sz="1600">
              <a:latin typeface="Dosis"/>
              <a:ea typeface="Dosis"/>
              <a:cs typeface="Dosis"/>
              <a:sym typeface="Dosis"/>
            </a:endParaRPr>
          </a:p>
          <a:p>
            <a:pPr indent="-330200" lvl="0" marL="457200" rtl="0" algn="l">
              <a:spcBef>
                <a:spcPts val="0"/>
              </a:spcBef>
              <a:spcAft>
                <a:spcPts val="0"/>
              </a:spcAft>
              <a:buSzPts val="1600"/>
              <a:buFont typeface="Dosis"/>
              <a:buChar char="●"/>
            </a:pPr>
            <a:r>
              <a:rPr lang="en" sz="1600">
                <a:latin typeface="Dosis"/>
                <a:ea typeface="Dosis"/>
                <a:cs typeface="Dosis"/>
                <a:sym typeface="Dosis"/>
              </a:rPr>
              <a:t>Components must “handshake” with other subsystems</a:t>
            </a:r>
            <a:endParaRPr sz="1600">
              <a:latin typeface="Dosis"/>
              <a:ea typeface="Dosis"/>
              <a:cs typeface="Dosis"/>
              <a:sym typeface="Dosis"/>
            </a:endParaRPr>
          </a:p>
          <a:p>
            <a:pPr indent="-330200" lvl="1" marL="914400" rtl="0" algn="l">
              <a:spcBef>
                <a:spcPts val="0"/>
              </a:spcBef>
              <a:spcAft>
                <a:spcPts val="0"/>
              </a:spcAft>
              <a:buSzPts val="1600"/>
              <a:buFont typeface="Dosis"/>
              <a:buChar char="○"/>
            </a:pPr>
            <a:r>
              <a:rPr lang="en" sz="1600">
                <a:latin typeface="Dosis"/>
                <a:ea typeface="Dosis"/>
                <a:cs typeface="Dosis"/>
                <a:sym typeface="Dosis"/>
              </a:rPr>
              <a:t>Incorporating an iterative process </a:t>
            </a:r>
            <a:endParaRPr sz="1600">
              <a:latin typeface="Dosis"/>
              <a:ea typeface="Dosis"/>
              <a:cs typeface="Dosis"/>
              <a:sym typeface="Dosis"/>
            </a:endParaRPr>
          </a:p>
          <a:p>
            <a:pPr indent="-330200" lvl="0" marL="457200" rtl="0" algn="l">
              <a:spcBef>
                <a:spcPts val="0"/>
              </a:spcBef>
              <a:spcAft>
                <a:spcPts val="0"/>
              </a:spcAft>
              <a:buSzPts val="1600"/>
              <a:buFont typeface="Dosis"/>
              <a:buChar char="●"/>
            </a:pPr>
            <a:r>
              <a:rPr lang="en" sz="1600">
                <a:latin typeface="Dosis"/>
                <a:ea typeface="Dosis"/>
                <a:cs typeface="Dosis"/>
                <a:sym typeface="Dosis"/>
              </a:rPr>
              <a:t>Optimizing performance (timing, size, power consumption) to be industry competitive</a:t>
            </a:r>
            <a:endParaRPr sz="1600">
              <a:latin typeface="Dosis"/>
              <a:ea typeface="Dosis"/>
              <a:cs typeface="Dosis"/>
              <a:sym typeface="Dosis"/>
            </a:endParaRPr>
          </a:p>
          <a:p>
            <a:pPr indent="-330200" lvl="1" marL="914400" rtl="0" algn="l">
              <a:spcBef>
                <a:spcPts val="0"/>
              </a:spcBef>
              <a:spcAft>
                <a:spcPts val="0"/>
              </a:spcAft>
              <a:buSzPts val="1600"/>
              <a:buFont typeface="Dosis"/>
              <a:buChar char="○"/>
            </a:pPr>
            <a:r>
              <a:rPr lang="en" sz="1600">
                <a:latin typeface="Dosis"/>
                <a:ea typeface="Dosis"/>
                <a:cs typeface="Dosis"/>
                <a:sym typeface="Dosis"/>
              </a:rPr>
              <a:t>Use Synopsys for timing optimization</a:t>
            </a:r>
            <a:endParaRPr sz="1600">
              <a:latin typeface="Dosis"/>
              <a:ea typeface="Dosis"/>
              <a:cs typeface="Dosis"/>
              <a:sym typeface="Dosis"/>
            </a:endParaRPr>
          </a:p>
          <a:p>
            <a:pPr indent="0" lvl="0" marL="0" rtl="0" algn="l">
              <a:spcBef>
                <a:spcPts val="0"/>
              </a:spcBef>
              <a:spcAft>
                <a:spcPts val="0"/>
              </a:spcAft>
              <a:buNone/>
            </a:pPr>
            <a:r>
              <a:t/>
            </a:r>
            <a:endParaRPr sz="1600">
              <a:latin typeface="Dosis"/>
              <a:ea typeface="Dosis"/>
              <a:cs typeface="Dosis"/>
              <a:sym typeface="Dosi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Level Block Diagram of GPIO Pin Expander</a:t>
            </a:r>
            <a:endParaRPr/>
          </a:p>
        </p:txBody>
      </p:sp>
      <p:sp>
        <p:nvSpPr>
          <p:cNvPr id="524" name="Google Shape;524;p47"/>
          <p:cNvSpPr txBox="1"/>
          <p:nvPr/>
        </p:nvSpPr>
        <p:spPr>
          <a:xfrm>
            <a:off x="6191250" y="1324600"/>
            <a:ext cx="2670600" cy="3286500"/>
          </a:xfrm>
          <a:prstGeom prst="rect">
            <a:avLst/>
          </a:prstGeom>
          <a:noFill/>
          <a:ln cap="flat" cmpd="sng" w="9525">
            <a:solidFill>
              <a:srgbClr val="34376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latin typeface="Dosis"/>
                <a:ea typeface="Dosis"/>
                <a:cs typeface="Dosis"/>
                <a:sym typeface="Dosis"/>
              </a:rPr>
              <a:t>Pin Legend</a:t>
            </a:r>
            <a:endParaRPr>
              <a:highlight>
                <a:schemeClr val="accent4"/>
              </a:highlight>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GPB0:GPB7 ~ GPIO Ports</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GPA0:GPA7 ~ GPIO Ports</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INTA ~ Interrupt Output</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INTB ~ Interrupt Output</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SDA ~ Serial Data Bus</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SCL ~ Serial Clock Bus </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Vcc ~ Supply Voltage</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GND ~ ground</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A2:A0 ~ Address input</a:t>
            </a:r>
            <a:endParaRPr>
              <a:latin typeface="Dosis"/>
              <a:ea typeface="Dosis"/>
              <a:cs typeface="Dosis"/>
              <a:sym typeface="Dosis"/>
            </a:endParaRPr>
          </a:p>
          <a:p>
            <a:pPr indent="0" lvl="0" marL="0" rtl="0" algn="l">
              <a:spcBef>
                <a:spcPts val="0"/>
              </a:spcBef>
              <a:spcAft>
                <a:spcPts val="0"/>
              </a:spcAft>
              <a:buNone/>
            </a:pPr>
            <a:r>
              <a:rPr lang="en">
                <a:latin typeface="Dosis"/>
                <a:ea typeface="Dosis"/>
                <a:cs typeface="Dosis"/>
                <a:sym typeface="Dosis"/>
              </a:rPr>
              <a:t>RESET ~ Active Low Reset</a:t>
            </a:r>
            <a:endParaRPr>
              <a:latin typeface="Dosis"/>
              <a:ea typeface="Dosis"/>
              <a:cs typeface="Dosis"/>
              <a:sym typeface="Dosis"/>
            </a:endParaRPr>
          </a:p>
        </p:txBody>
      </p:sp>
      <p:pic>
        <p:nvPicPr>
          <p:cNvPr id="525" name="Google Shape;525;p47"/>
          <p:cNvPicPr preferRelativeResize="0"/>
          <p:nvPr/>
        </p:nvPicPr>
        <p:blipFill>
          <a:blip r:embed="rId3">
            <a:alphaModFix/>
          </a:blip>
          <a:stretch>
            <a:fillRect/>
          </a:stretch>
        </p:blipFill>
        <p:spPr>
          <a:xfrm>
            <a:off x="171075" y="1317650"/>
            <a:ext cx="5886449" cy="33003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Trade-Offs for FPGA Development Boards</a:t>
            </a:r>
            <a:endParaRPr/>
          </a:p>
        </p:txBody>
      </p:sp>
      <p:graphicFrame>
        <p:nvGraphicFramePr>
          <p:cNvPr id="531" name="Google Shape;531;p48"/>
          <p:cNvGraphicFramePr/>
          <p:nvPr/>
        </p:nvGraphicFramePr>
        <p:xfrm>
          <a:off x="239575" y="1163581"/>
          <a:ext cx="3000000" cy="3000000"/>
        </p:xfrm>
        <a:graphic>
          <a:graphicData uri="http://schemas.openxmlformats.org/drawingml/2006/table">
            <a:tbl>
              <a:tblPr>
                <a:noFill/>
                <a:tableStyleId>{02F739CC-B50F-48CF-BC1F-C8A438E47E50}</a:tableStyleId>
              </a:tblPr>
              <a:tblGrid>
                <a:gridCol w="1334525"/>
                <a:gridCol w="1052675"/>
                <a:gridCol w="1093550"/>
                <a:gridCol w="990025"/>
                <a:gridCol w="1166775"/>
                <a:gridCol w="1078450"/>
                <a:gridCol w="2001450"/>
              </a:tblGrid>
              <a:tr h="409875">
                <a:tc>
                  <a:txBody>
                    <a:bodyPr/>
                    <a:lstStyle/>
                    <a:p>
                      <a:pPr indent="0" lvl="0" marL="0" rtl="0" algn="l">
                        <a:spcBef>
                          <a:spcPts val="0"/>
                        </a:spcBef>
                        <a:spcAft>
                          <a:spcPts val="0"/>
                        </a:spcAft>
                        <a:buNone/>
                      </a:pPr>
                      <a:r>
                        <a:t/>
                      </a:r>
                      <a:endParaRPr sz="1200">
                        <a:solidFill>
                          <a:schemeClr val="accent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Cost</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IDE</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Clock tiles</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Gates</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Block RAM</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Special Features</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76200">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r>
              <a:tr h="950400">
                <a:tc>
                  <a:txBody>
                    <a:bodyPr/>
                    <a:lstStyle/>
                    <a:p>
                      <a:pPr indent="0" lvl="0" marL="0" rtl="0" algn="l">
                        <a:lnSpc>
                          <a:spcPct val="115000"/>
                        </a:lnSpc>
                        <a:spcBef>
                          <a:spcPts val="2400"/>
                        </a:spcBef>
                        <a:spcAft>
                          <a:spcPts val="600"/>
                        </a:spcAft>
                        <a:buNone/>
                      </a:pPr>
                      <a:r>
                        <a:rPr b="1" lang="en" sz="1200">
                          <a:solidFill>
                            <a:schemeClr val="dk1"/>
                          </a:solidFill>
                          <a:latin typeface="Dosis"/>
                          <a:ea typeface="Dosis"/>
                          <a:cs typeface="Dosis"/>
                          <a:sym typeface="Dosis"/>
                        </a:rPr>
                        <a:t>Basys 3 Artix-7 FPGA Trainer Board:</a:t>
                      </a:r>
                      <a:endParaRPr b="1"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$165.00</a:t>
                      </a:r>
                      <a:endParaRPr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Vivado</a:t>
                      </a:r>
                      <a:endParaRPr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5</a:t>
                      </a:r>
                      <a:endParaRPr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050">
                          <a:solidFill>
                            <a:srgbClr val="333333"/>
                          </a:solidFill>
                        </a:rPr>
                        <a:t>90 DSP slices; 33,280 logic cells in 5200 slices</a:t>
                      </a:r>
                      <a:endParaRPr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1800 Kbits</a:t>
                      </a:r>
                      <a:endParaRPr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USB-uart port</a:t>
                      </a:r>
                      <a:endParaRPr sz="1200">
                        <a:solidFill>
                          <a:schemeClr val="dk1"/>
                        </a:solidFill>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r>
              <a:tr h="1075700">
                <a:tc>
                  <a:txBody>
                    <a:bodyPr/>
                    <a:lstStyle/>
                    <a:p>
                      <a:pPr indent="0" lvl="0" marL="0" rtl="0" algn="l">
                        <a:lnSpc>
                          <a:spcPct val="133333"/>
                        </a:lnSpc>
                        <a:spcBef>
                          <a:spcPts val="0"/>
                        </a:spcBef>
                        <a:spcAft>
                          <a:spcPts val="0"/>
                        </a:spcAft>
                        <a:buNone/>
                      </a:pPr>
                      <a:r>
                        <a:rPr b="1" lang="en" sz="1200">
                          <a:solidFill>
                            <a:schemeClr val="dk1"/>
                          </a:solidFill>
                          <a:highlight>
                            <a:srgbClr val="E9EAFD"/>
                          </a:highlight>
                          <a:latin typeface="Dosis"/>
                          <a:ea typeface="Dosis"/>
                          <a:cs typeface="Dosis"/>
                          <a:sym typeface="Dosis"/>
                        </a:rPr>
                        <a:t>Nexys A7-100T Artix 7 FPGA XC7A100T</a:t>
                      </a:r>
                      <a:r>
                        <a:rPr b="1" lang="en" sz="1200">
                          <a:solidFill>
                            <a:schemeClr val="dk1"/>
                          </a:solidFill>
                          <a:highlight>
                            <a:srgbClr val="E9EAFD"/>
                          </a:highlight>
                          <a:latin typeface="Dosis"/>
                          <a:ea typeface="Dosis"/>
                          <a:cs typeface="Dosis"/>
                          <a:sym typeface="Dosis"/>
                        </a:rPr>
                        <a:t> </a:t>
                      </a:r>
                      <a:endParaRPr b="1" sz="1200">
                        <a:solidFill>
                          <a:schemeClr val="dk1"/>
                        </a:solidFill>
                        <a:highlight>
                          <a:srgbClr val="E9EAFD"/>
                        </a:highlight>
                        <a:latin typeface="Dosis"/>
                        <a:ea typeface="Dosis"/>
                        <a:cs typeface="Dosis"/>
                        <a:sym typeface="Dosis"/>
                      </a:endParaRPr>
                    </a:p>
                  </a:txBody>
                  <a:tcPr marT="76200" marB="76200"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$350.00</a:t>
                      </a:r>
                      <a:endParaRPr sz="1200">
                        <a:solidFill>
                          <a:schemeClr val="dk1"/>
                        </a:solidFill>
                        <a:highlight>
                          <a:srgbClr val="E9EAFD"/>
                        </a:highlight>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Xilinx Vivado, </a:t>
                      </a:r>
                      <a:endParaRPr sz="1200">
                        <a:solidFill>
                          <a:schemeClr val="dk1"/>
                        </a:solidFill>
                        <a:highlight>
                          <a:srgbClr val="E9EAFD"/>
                        </a:highlight>
                        <a:latin typeface="Roboto"/>
                        <a:ea typeface="Roboto"/>
                        <a:cs typeface="Roboto"/>
                        <a:sym typeface="Roboto"/>
                      </a:endParaRPr>
                    </a:p>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Xilinx ISE</a:t>
                      </a:r>
                      <a:endParaRPr sz="1200">
                        <a:solidFill>
                          <a:schemeClr val="dk1"/>
                        </a:solidFill>
                        <a:highlight>
                          <a:srgbClr val="E9EAFD"/>
                        </a:highlight>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6</a:t>
                      </a:r>
                      <a:endParaRPr sz="1200">
                        <a:solidFill>
                          <a:schemeClr val="dk1"/>
                        </a:solidFill>
                        <a:highlight>
                          <a:srgbClr val="E9EAFD"/>
                        </a:highlight>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240 DSP slices; 15,850 logic slices</a:t>
                      </a:r>
                      <a:endParaRPr sz="1200">
                        <a:solidFill>
                          <a:schemeClr val="dk1"/>
                        </a:solidFill>
                        <a:highlight>
                          <a:srgbClr val="E9EAFD"/>
                        </a:highlight>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4860 Kbits</a:t>
                      </a:r>
                      <a:endParaRPr sz="1200">
                        <a:solidFill>
                          <a:schemeClr val="dk1"/>
                        </a:solidFill>
                        <a:highlight>
                          <a:srgbClr val="E9EAFD"/>
                        </a:highlight>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highlight>
                            <a:srgbClr val="E9EAFD"/>
                          </a:highlight>
                          <a:latin typeface="Roboto"/>
                          <a:ea typeface="Roboto"/>
                          <a:cs typeface="Roboto"/>
                          <a:sym typeface="Roboto"/>
                        </a:rPr>
                        <a:t>LEDs, Switches, Temperature Sensors, MicroSD slot, USB-uart port</a:t>
                      </a:r>
                      <a:endParaRPr sz="1200">
                        <a:solidFill>
                          <a:schemeClr val="dk1"/>
                        </a:solidFill>
                        <a:highlight>
                          <a:srgbClr val="E9EAFD"/>
                        </a:highlight>
                        <a:latin typeface="Roboto"/>
                        <a:ea typeface="Roboto"/>
                        <a:cs typeface="Roboto"/>
                        <a:sym typeface="Roboto"/>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r>
              <a:tr h="1004350">
                <a:tc>
                  <a:txBody>
                    <a:bodyPr/>
                    <a:lstStyle/>
                    <a:p>
                      <a:pPr indent="0" lvl="0" marL="0" rtl="0" algn="l">
                        <a:spcBef>
                          <a:spcPts val="0"/>
                        </a:spcBef>
                        <a:spcAft>
                          <a:spcPts val="0"/>
                        </a:spcAft>
                        <a:buNone/>
                      </a:pPr>
                      <a:r>
                        <a:rPr b="1" lang="en" sz="1200">
                          <a:solidFill>
                            <a:schemeClr val="dk1"/>
                          </a:solidFill>
                          <a:latin typeface="Dosis"/>
                          <a:ea typeface="Dosis"/>
                          <a:cs typeface="Dosis"/>
                          <a:sym typeface="Dosis"/>
                        </a:rPr>
                        <a:t>Micromod Alorium Sno M2 Processor Board</a:t>
                      </a:r>
                      <a:endParaRPr b="1"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$52.50</a:t>
                      </a:r>
                      <a:endParaRPr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Arduino IDE</a:t>
                      </a:r>
                      <a:endParaRPr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X</a:t>
                      </a:r>
                      <a:endParaRPr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16000</a:t>
                      </a:r>
                      <a:endParaRPr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X</a:t>
                      </a:r>
                      <a:endParaRPr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-Xcelerator Block Library</a:t>
                      </a:r>
                      <a:endParaRPr sz="1200">
                        <a:solidFill>
                          <a:schemeClr val="dk1"/>
                        </a:solidFill>
                        <a:latin typeface="Dosis"/>
                        <a:ea typeface="Dosis"/>
                        <a:cs typeface="Dosis"/>
                        <a:sym typeface="Dosis"/>
                      </a:endParaRPr>
                    </a:p>
                    <a:p>
                      <a:pPr indent="0" lvl="0" marL="0" rtl="0" algn="ctr">
                        <a:spcBef>
                          <a:spcPts val="0"/>
                        </a:spcBef>
                        <a:spcAft>
                          <a:spcPts val="0"/>
                        </a:spcAft>
                        <a:buNone/>
                      </a:pPr>
                      <a:r>
                        <a:rPr lang="en" sz="1200">
                          <a:solidFill>
                            <a:schemeClr val="dk1"/>
                          </a:solidFill>
                          <a:latin typeface="Dosis"/>
                          <a:ea typeface="Dosis"/>
                          <a:cs typeface="Dosis"/>
                          <a:sym typeface="Dosis"/>
                        </a:rPr>
                        <a:t>- M.2 connector</a:t>
                      </a:r>
                      <a:endParaRPr sz="1200">
                        <a:solidFill>
                          <a:schemeClr val="dk1"/>
                        </a:solidFill>
                        <a:latin typeface="Dosis"/>
                        <a:ea typeface="Dosis"/>
                        <a:cs typeface="Dosis"/>
                        <a:sym typeface="Dosis"/>
                      </a:endParaRPr>
                    </a:p>
                    <a:p>
                      <a:pPr indent="0" lvl="0" marL="0" rtl="0" algn="ctr">
                        <a:spcBef>
                          <a:spcPts val="0"/>
                        </a:spcBef>
                        <a:spcAft>
                          <a:spcPts val="0"/>
                        </a:spcAft>
                        <a:buNone/>
                      </a:pPr>
                      <a:r>
                        <a:rPr lang="en" sz="1200">
                          <a:solidFill>
                            <a:schemeClr val="dk1"/>
                          </a:solidFill>
                          <a:latin typeface="Dosis"/>
                          <a:ea typeface="Dosis"/>
                          <a:cs typeface="Dosis"/>
                          <a:sym typeface="Dosis"/>
                        </a:rPr>
                        <a:t>- works with </a:t>
                      </a:r>
                      <a:r>
                        <a:rPr lang="en" sz="1200">
                          <a:solidFill>
                            <a:schemeClr val="dk1"/>
                          </a:solidFill>
                          <a:latin typeface="Dosis"/>
                          <a:ea typeface="Dosis"/>
                          <a:cs typeface="Dosis"/>
                          <a:sym typeface="Dosis"/>
                        </a:rPr>
                        <a:t>AT mega328</a:t>
                      </a:r>
                      <a:endParaRPr sz="1200">
                        <a:solidFill>
                          <a:schemeClr val="dk1"/>
                        </a:solidFill>
                        <a:latin typeface="Dosis"/>
                        <a:ea typeface="Dosis"/>
                        <a:cs typeface="Dosis"/>
                        <a:sym typeface="Dosis"/>
                      </a:endParaRPr>
                    </a:p>
                    <a:p>
                      <a:pPr indent="0" lvl="0" marL="0" rtl="0" algn="ctr">
                        <a:spcBef>
                          <a:spcPts val="0"/>
                        </a:spcBef>
                        <a:spcAft>
                          <a:spcPts val="0"/>
                        </a:spcAft>
                        <a:buNone/>
                      </a:pPr>
                      <a:r>
                        <a:t/>
                      </a:r>
                      <a:endParaRPr sz="1200">
                        <a:solidFill>
                          <a:schemeClr val="dk1"/>
                        </a:solidFill>
                        <a:latin typeface="Dosis"/>
                        <a:ea typeface="Dosis"/>
                        <a:cs typeface="Dosis"/>
                        <a:sym typeface="Dosis"/>
                      </a:endParaRPr>
                    </a:p>
                  </a:txBody>
                  <a:tcPr marT="68575" marB="68575" marR="91425" marL="91425"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tcPr>
                </a:tc>
              </a:tr>
            </a:tbl>
          </a:graphicData>
        </a:graphic>
      </p:graphicFrame>
      <p:sp>
        <p:nvSpPr>
          <p:cNvPr id="532" name="Google Shape;532;p4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Trade-Offs for GPIO Pin Expanders</a:t>
            </a:r>
            <a:endParaRPr/>
          </a:p>
        </p:txBody>
      </p:sp>
      <p:graphicFrame>
        <p:nvGraphicFramePr>
          <p:cNvPr id="538" name="Google Shape;538;p49"/>
          <p:cNvGraphicFramePr/>
          <p:nvPr/>
        </p:nvGraphicFramePr>
        <p:xfrm>
          <a:off x="133100" y="1113581"/>
          <a:ext cx="3000000" cy="3000000"/>
        </p:xfrm>
        <a:graphic>
          <a:graphicData uri="http://schemas.openxmlformats.org/drawingml/2006/table">
            <a:tbl>
              <a:tblPr>
                <a:noFill/>
                <a:tableStyleId>{02F739CC-B50F-48CF-BC1F-C8A438E47E50}</a:tableStyleId>
              </a:tblPr>
              <a:tblGrid>
                <a:gridCol w="881225"/>
                <a:gridCol w="732625"/>
                <a:gridCol w="1293850"/>
                <a:gridCol w="969250"/>
                <a:gridCol w="1181925"/>
                <a:gridCol w="979925"/>
                <a:gridCol w="900525"/>
                <a:gridCol w="969250"/>
                <a:gridCol w="969250"/>
              </a:tblGrid>
              <a:tr h="725925">
                <a:tc>
                  <a:txBody>
                    <a:bodyPr/>
                    <a:lstStyle/>
                    <a:p>
                      <a:pPr indent="0" lvl="0" marL="0" rtl="0" algn="l">
                        <a:spcBef>
                          <a:spcPts val="0"/>
                        </a:spcBef>
                        <a:spcAft>
                          <a:spcPts val="0"/>
                        </a:spcAft>
                        <a:buNone/>
                      </a:pPr>
                      <a:r>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Cost</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Compatibility</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I/O Count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Power Req</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Vendor</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Frequency</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Spec</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Size</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chemeClr val="accent1"/>
                      </a:solidFill>
                      <a:prstDash val="solid"/>
                      <a:round/>
                      <a:headEnd len="sm" w="sm" type="none"/>
                      <a:tailEnd len="sm" w="sm" type="none"/>
                    </a:lnT>
                    <a:lnB cap="flat" cmpd="sng" w="9525">
                      <a:solidFill>
                        <a:srgbClr val="D9D9D9"/>
                      </a:solidFill>
                      <a:prstDash val="solid"/>
                      <a:round/>
                      <a:headEnd len="sm" w="sm" type="none"/>
                      <a:tailEnd len="sm" w="sm" type="none"/>
                    </a:lnB>
                  </a:tcPr>
                </a:tc>
              </a:tr>
              <a:tr h="718625">
                <a:tc>
                  <a:txBody>
                    <a:bodyPr/>
                    <a:lstStyle/>
                    <a:p>
                      <a:pPr indent="0" lvl="0" marL="0" rtl="0" algn="r">
                        <a:spcBef>
                          <a:spcPts val="0"/>
                        </a:spcBef>
                        <a:spcAft>
                          <a:spcPts val="0"/>
                        </a:spcAft>
                        <a:buNone/>
                      </a:pPr>
                      <a:r>
                        <a:rPr b="1" lang="en" sz="1200">
                          <a:solidFill>
                            <a:schemeClr val="dk1"/>
                          </a:solidFill>
                          <a:latin typeface="Dosis"/>
                          <a:ea typeface="Dosis"/>
                          <a:cs typeface="Dosis"/>
                          <a:sym typeface="Dosis"/>
                        </a:rPr>
                        <a:t>MAX7314</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$6.59</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Must be soldered into PCB</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18 Port GPIO</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2-3.6 V operation</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Analog Devices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X</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400kbps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4mm x 4mm (does not have breakout board)</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84875">
                <a:tc>
                  <a:txBody>
                    <a:bodyPr/>
                    <a:lstStyle/>
                    <a:p>
                      <a:pPr indent="0" lvl="0" marL="0" rtl="0" algn="r">
                        <a:spcBef>
                          <a:spcPts val="0"/>
                        </a:spcBef>
                        <a:spcAft>
                          <a:spcPts val="0"/>
                        </a:spcAft>
                        <a:buNone/>
                      </a:pPr>
                      <a:r>
                        <a:rPr b="1" lang="en" sz="1200">
                          <a:solidFill>
                            <a:schemeClr val="dk1"/>
                          </a:solidFill>
                          <a:latin typeface="Dosis"/>
                          <a:ea typeface="Dosis"/>
                          <a:cs typeface="Dosis"/>
                          <a:sym typeface="Dosis"/>
                        </a:rPr>
                        <a:t>TCA6418E</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$1.22</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Must be soldered into PCB</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18 GPIO pins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1.65-3.6 V operation</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Texas Instruments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1 MHz max</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X</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2 mm × 2 mm; 0.4 mm pitch</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1403325">
                <a:tc>
                  <a:txBody>
                    <a:bodyPr/>
                    <a:lstStyle/>
                    <a:p>
                      <a:pPr indent="0" lvl="0" marL="0" rtl="0" algn="l">
                        <a:spcBef>
                          <a:spcPts val="0"/>
                        </a:spcBef>
                        <a:spcAft>
                          <a:spcPts val="0"/>
                        </a:spcAft>
                        <a:buNone/>
                      </a:pPr>
                      <a:r>
                        <a:rPr b="1" lang="en" sz="1200">
                          <a:solidFill>
                            <a:schemeClr val="dk1"/>
                          </a:solidFill>
                          <a:latin typeface="Dosis"/>
                          <a:ea typeface="Dosis"/>
                          <a:cs typeface="Dosis"/>
                          <a:sym typeface="Dosis"/>
                        </a:rPr>
                        <a:t>MCP23017 I2C GPIO Expander Breakout </a:t>
                      </a:r>
                      <a:endParaRPr b="1" sz="1200">
                        <a:solidFill>
                          <a:schemeClr val="dk1"/>
                        </a:solidFill>
                        <a:latin typeface="Dosis"/>
                        <a:ea typeface="Dosis"/>
                        <a:cs typeface="Dosis"/>
                        <a:sym typeface="Dosis"/>
                      </a:endParaRPr>
                    </a:p>
                    <a:p>
                      <a:pPr indent="0" lvl="0" marL="0" rtl="0" algn="r">
                        <a:spcBef>
                          <a:spcPts val="0"/>
                        </a:spcBef>
                        <a:spcAft>
                          <a:spcPts val="0"/>
                        </a:spcAft>
                        <a:buNone/>
                      </a:pPr>
                      <a:r>
                        <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$5.95</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Has STEMMA QT connectors, Arduino compatible</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16 GPIO pins</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3-5 V operation</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Adafruit</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X</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Dosis"/>
                          <a:ea typeface="Dosis"/>
                          <a:cs typeface="Dosis"/>
                          <a:sym typeface="Dosis"/>
                        </a:rPr>
                        <a:t>X</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highlight>
                            <a:srgbClr val="FFFFFF"/>
                          </a:highlight>
                          <a:latin typeface="Dosis"/>
                          <a:ea typeface="Dosis"/>
                          <a:cs typeface="Dosis"/>
                          <a:sym typeface="Dosis"/>
                        </a:rPr>
                        <a:t>43.0mm x 18.0mm x 5.0mm</a:t>
                      </a:r>
                      <a:endParaRPr b="1" sz="1200">
                        <a:solidFill>
                          <a:schemeClr val="dk1"/>
                        </a:solidFill>
                        <a:latin typeface="Dosis"/>
                        <a:ea typeface="Dosis"/>
                        <a:cs typeface="Dosis"/>
                        <a:sym typeface="Dosis"/>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chemeClr val="dk1"/>
                      </a:solidFill>
                      <a:prstDash val="solid"/>
                      <a:round/>
                      <a:headEnd len="sm" w="sm" type="none"/>
                      <a:tailEnd len="sm" w="sm" type="none"/>
                    </a:lnB>
                  </a:tcPr>
                </a:tc>
              </a:tr>
            </a:tbl>
          </a:graphicData>
        </a:graphic>
      </p:graphicFrame>
      <p:sp>
        <p:nvSpPr>
          <p:cNvPr id="539" name="Google Shape;539;p4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cxnSp>
        <p:nvCxnSpPr>
          <p:cNvPr id="544" name="Google Shape;544;p50"/>
          <p:cNvCxnSpPr>
            <a:stCxn id="545" idx="2"/>
            <a:endCxn id="546" idx="0"/>
          </p:cNvCxnSpPr>
          <p:nvPr/>
        </p:nvCxnSpPr>
        <p:spPr>
          <a:xfrm flipH="1" rot="-5400000">
            <a:off x="5150849" y="1048450"/>
            <a:ext cx="489000" cy="1417200"/>
          </a:xfrm>
          <a:prstGeom prst="bentConnector3">
            <a:avLst>
              <a:gd fmla="val 50005" name="adj1"/>
            </a:avLst>
          </a:prstGeom>
          <a:noFill/>
          <a:ln cap="flat" cmpd="sng" w="9525">
            <a:solidFill>
              <a:srgbClr val="551561"/>
            </a:solidFill>
            <a:prstDash val="solid"/>
            <a:round/>
            <a:headEnd len="med" w="med" type="diamond"/>
            <a:tailEnd len="med" w="med" type="diamond"/>
          </a:ln>
        </p:spPr>
      </p:cxnSp>
      <p:cxnSp>
        <p:nvCxnSpPr>
          <p:cNvPr id="547" name="Google Shape;547;p50"/>
          <p:cNvCxnSpPr>
            <a:stCxn id="548" idx="2"/>
            <a:endCxn id="549" idx="0"/>
          </p:cNvCxnSpPr>
          <p:nvPr/>
        </p:nvCxnSpPr>
        <p:spPr>
          <a:xfrm flipH="1" rot="-5400000">
            <a:off x="2915125" y="2578050"/>
            <a:ext cx="1708500" cy="1551000"/>
          </a:xfrm>
          <a:prstGeom prst="bentConnector3">
            <a:avLst>
              <a:gd fmla="val 49996" name="adj1"/>
            </a:avLst>
          </a:prstGeom>
          <a:noFill/>
          <a:ln cap="flat" cmpd="sng" w="9525">
            <a:solidFill>
              <a:srgbClr val="701C7F"/>
            </a:solidFill>
            <a:prstDash val="solid"/>
            <a:round/>
            <a:headEnd len="med" w="med" type="diamond"/>
            <a:tailEnd len="med" w="med" type="diamond"/>
          </a:ln>
        </p:spPr>
      </p:cxnSp>
      <p:cxnSp>
        <p:nvCxnSpPr>
          <p:cNvPr id="550" name="Google Shape;550;p50"/>
          <p:cNvCxnSpPr>
            <a:stCxn id="551" idx="0"/>
            <a:endCxn id="548" idx="2"/>
          </p:cNvCxnSpPr>
          <p:nvPr/>
        </p:nvCxnSpPr>
        <p:spPr>
          <a:xfrm rot="-5400000">
            <a:off x="2348520" y="2459189"/>
            <a:ext cx="605400" cy="685500"/>
          </a:xfrm>
          <a:prstGeom prst="bentConnector3">
            <a:avLst>
              <a:gd fmla="val 49995" name="adj1"/>
            </a:avLst>
          </a:prstGeom>
          <a:noFill/>
          <a:ln cap="flat" cmpd="sng" w="9525">
            <a:solidFill>
              <a:srgbClr val="701C7F"/>
            </a:solidFill>
            <a:prstDash val="solid"/>
            <a:round/>
            <a:headEnd len="med" w="med" type="diamond"/>
            <a:tailEnd len="med" w="med" type="diamond"/>
          </a:ln>
        </p:spPr>
      </p:cxnSp>
      <p:cxnSp>
        <p:nvCxnSpPr>
          <p:cNvPr id="552" name="Google Shape;552;p50"/>
          <p:cNvCxnSpPr>
            <a:stCxn id="546" idx="2"/>
            <a:endCxn id="553" idx="0"/>
          </p:cNvCxnSpPr>
          <p:nvPr/>
        </p:nvCxnSpPr>
        <p:spPr>
          <a:xfrm flipH="1" rot="-5400000">
            <a:off x="6167022" y="2436303"/>
            <a:ext cx="605400" cy="731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554" name="Google Shape;554;p50"/>
          <p:cNvCxnSpPr>
            <a:stCxn id="555" idx="0"/>
            <a:endCxn id="546" idx="2"/>
          </p:cNvCxnSpPr>
          <p:nvPr/>
        </p:nvCxnSpPr>
        <p:spPr>
          <a:xfrm rot="-5400000">
            <a:off x="5435536" y="2436239"/>
            <a:ext cx="605400" cy="731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556" name="Google Shape;556;p50"/>
          <p:cNvCxnSpPr>
            <a:stCxn id="548" idx="0"/>
            <a:endCxn id="545" idx="2"/>
          </p:cNvCxnSpPr>
          <p:nvPr/>
        </p:nvCxnSpPr>
        <p:spPr>
          <a:xfrm rot="-5400000">
            <a:off x="3595825" y="910650"/>
            <a:ext cx="489000" cy="1692900"/>
          </a:xfrm>
          <a:prstGeom prst="bentConnector3">
            <a:avLst>
              <a:gd fmla="val 50005" name="adj1"/>
            </a:avLst>
          </a:prstGeom>
          <a:noFill/>
          <a:ln cap="flat" cmpd="sng" w="9525">
            <a:solidFill>
              <a:srgbClr val="551561"/>
            </a:solidFill>
            <a:prstDash val="solid"/>
            <a:round/>
            <a:headEnd len="med" w="med" type="diamond"/>
            <a:tailEnd len="med" w="med" type="diamond"/>
          </a:ln>
        </p:spPr>
      </p:cxnSp>
      <p:sp>
        <p:nvSpPr>
          <p:cNvPr id="545" name="Google Shape;545;p50"/>
          <p:cNvSpPr txBox="1"/>
          <p:nvPr/>
        </p:nvSpPr>
        <p:spPr>
          <a:xfrm>
            <a:off x="3586049" y="1014850"/>
            <a:ext cx="22014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01C7F"/>
                </a:solidFill>
                <a:latin typeface="Roboto"/>
                <a:ea typeface="Roboto"/>
                <a:cs typeface="Roboto"/>
                <a:sym typeface="Roboto"/>
              </a:rPr>
              <a:t>Iterative Process + Parallel Workflow</a:t>
            </a:r>
            <a:endParaRPr>
              <a:solidFill>
                <a:srgbClr val="701C7F"/>
              </a:solidFill>
              <a:latin typeface="Roboto"/>
              <a:ea typeface="Roboto"/>
              <a:cs typeface="Roboto"/>
              <a:sym typeface="Roboto"/>
            </a:endParaRPr>
          </a:p>
        </p:txBody>
      </p:sp>
      <p:sp>
        <p:nvSpPr>
          <p:cNvPr id="548" name="Google Shape;548;p50"/>
          <p:cNvSpPr txBox="1"/>
          <p:nvPr/>
        </p:nvSpPr>
        <p:spPr>
          <a:xfrm>
            <a:off x="2108425" y="2001600"/>
            <a:ext cx="17709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01C7F"/>
                </a:solidFill>
                <a:latin typeface="Roboto"/>
                <a:ea typeface="Roboto"/>
                <a:cs typeface="Roboto"/>
                <a:sym typeface="Roboto"/>
              </a:rPr>
              <a:t>Timing Diagram for I2C</a:t>
            </a:r>
            <a:endParaRPr>
              <a:solidFill>
                <a:srgbClr val="701C7F"/>
              </a:solidFill>
              <a:latin typeface="Roboto"/>
              <a:ea typeface="Roboto"/>
              <a:cs typeface="Roboto"/>
              <a:sym typeface="Roboto"/>
            </a:endParaRPr>
          </a:p>
        </p:txBody>
      </p:sp>
      <p:sp>
        <p:nvSpPr>
          <p:cNvPr id="546" name="Google Shape;546;p50"/>
          <p:cNvSpPr txBox="1"/>
          <p:nvPr/>
        </p:nvSpPr>
        <p:spPr>
          <a:xfrm>
            <a:off x="5438472" y="2001603"/>
            <a:ext cx="13311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01C7F"/>
                </a:solidFill>
                <a:latin typeface="Roboto"/>
                <a:ea typeface="Roboto"/>
                <a:cs typeface="Roboto"/>
                <a:sym typeface="Roboto"/>
              </a:rPr>
              <a:t>Learning Technology</a:t>
            </a:r>
            <a:endParaRPr>
              <a:solidFill>
                <a:srgbClr val="701C7F"/>
              </a:solidFill>
              <a:latin typeface="Roboto"/>
              <a:ea typeface="Roboto"/>
              <a:cs typeface="Roboto"/>
              <a:sym typeface="Roboto"/>
            </a:endParaRPr>
          </a:p>
        </p:txBody>
      </p:sp>
      <p:sp>
        <p:nvSpPr>
          <p:cNvPr id="553" name="Google Shape;553;p50"/>
          <p:cNvSpPr txBox="1"/>
          <p:nvPr/>
        </p:nvSpPr>
        <p:spPr>
          <a:xfrm>
            <a:off x="6169959" y="3104639"/>
            <a:ext cx="13311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01C7F"/>
                </a:solidFill>
                <a:latin typeface="Roboto"/>
                <a:ea typeface="Roboto"/>
                <a:cs typeface="Roboto"/>
                <a:sym typeface="Roboto"/>
              </a:rPr>
              <a:t>Learn Vivado</a:t>
            </a:r>
            <a:endParaRPr>
              <a:solidFill>
                <a:srgbClr val="701C7F"/>
              </a:solidFill>
              <a:latin typeface="Roboto"/>
              <a:ea typeface="Roboto"/>
              <a:cs typeface="Roboto"/>
              <a:sym typeface="Roboto"/>
            </a:endParaRPr>
          </a:p>
        </p:txBody>
      </p:sp>
      <p:sp>
        <p:nvSpPr>
          <p:cNvPr id="555" name="Google Shape;555;p50"/>
          <p:cNvSpPr txBox="1"/>
          <p:nvPr/>
        </p:nvSpPr>
        <p:spPr>
          <a:xfrm>
            <a:off x="4706986" y="3104639"/>
            <a:ext cx="13311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01C7F"/>
                </a:solidFill>
                <a:latin typeface="Roboto"/>
                <a:ea typeface="Roboto"/>
                <a:cs typeface="Roboto"/>
                <a:sym typeface="Roboto"/>
              </a:rPr>
              <a:t>Research</a:t>
            </a:r>
            <a:endParaRPr>
              <a:solidFill>
                <a:srgbClr val="701C7F"/>
              </a:solidFill>
              <a:latin typeface="Roboto"/>
              <a:ea typeface="Roboto"/>
              <a:cs typeface="Roboto"/>
              <a:sym typeface="Roboto"/>
            </a:endParaRPr>
          </a:p>
        </p:txBody>
      </p:sp>
      <p:sp>
        <p:nvSpPr>
          <p:cNvPr id="549" name="Google Shape;549;p50"/>
          <p:cNvSpPr txBox="1"/>
          <p:nvPr/>
        </p:nvSpPr>
        <p:spPr>
          <a:xfrm>
            <a:off x="3879223" y="4207661"/>
            <a:ext cx="13311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701C7F"/>
                </a:solidFill>
                <a:latin typeface="Roboto"/>
                <a:ea typeface="Roboto"/>
                <a:cs typeface="Roboto"/>
                <a:sym typeface="Roboto"/>
              </a:rPr>
              <a:t>Synthesis &amp; Timing Optimization</a:t>
            </a:r>
            <a:endParaRPr sz="1200">
              <a:solidFill>
                <a:srgbClr val="701C7F"/>
              </a:solidFill>
              <a:latin typeface="Roboto"/>
              <a:ea typeface="Roboto"/>
              <a:cs typeface="Roboto"/>
              <a:sym typeface="Roboto"/>
            </a:endParaRPr>
          </a:p>
        </p:txBody>
      </p:sp>
      <p:sp>
        <p:nvSpPr>
          <p:cNvPr id="551" name="Google Shape;551;p50"/>
          <p:cNvSpPr txBox="1"/>
          <p:nvPr/>
        </p:nvSpPr>
        <p:spPr>
          <a:xfrm>
            <a:off x="1642920" y="3104639"/>
            <a:ext cx="13311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701C7F"/>
                </a:solidFill>
                <a:latin typeface="Roboto"/>
                <a:ea typeface="Roboto"/>
                <a:cs typeface="Roboto"/>
                <a:sym typeface="Roboto"/>
              </a:rPr>
              <a:t>Verilog Script that Mimics I2C</a:t>
            </a:r>
            <a:endParaRPr sz="1200">
              <a:solidFill>
                <a:srgbClr val="701C7F"/>
              </a:solidFill>
              <a:latin typeface="Roboto"/>
              <a:ea typeface="Roboto"/>
              <a:cs typeface="Roboto"/>
              <a:sym typeface="Roboto"/>
            </a:endParaRPr>
          </a:p>
        </p:txBody>
      </p:sp>
      <p:sp>
        <p:nvSpPr>
          <p:cNvPr id="557" name="Google Shape;557;p50"/>
          <p:cNvSpPr txBox="1"/>
          <p:nvPr/>
        </p:nvSpPr>
        <p:spPr>
          <a:xfrm>
            <a:off x="5380300" y="4207678"/>
            <a:ext cx="1417200" cy="6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701C7F"/>
                </a:solidFill>
                <a:latin typeface="Roboto"/>
                <a:ea typeface="Roboto"/>
                <a:cs typeface="Roboto"/>
                <a:sym typeface="Roboto"/>
              </a:rPr>
              <a:t>Read datasheets for I/O  components with I2C board</a:t>
            </a:r>
            <a:endParaRPr sz="1200">
              <a:solidFill>
                <a:srgbClr val="701C7F"/>
              </a:solidFill>
              <a:latin typeface="Roboto"/>
              <a:ea typeface="Roboto"/>
              <a:cs typeface="Roboto"/>
              <a:sym typeface="Roboto"/>
            </a:endParaRPr>
          </a:p>
        </p:txBody>
      </p:sp>
      <p:sp>
        <p:nvSpPr>
          <p:cNvPr id="558" name="Google Shape;558;p50"/>
          <p:cNvSpPr txBox="1"/>
          <p:nvPr/>
        </p:nvSpPr>
        <p:spPr>
          <a:xfrm>
            <a:off x="2378236" y="4207664"/>
            <a:ext cx="13854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701C7F"/>
                </a:solidFill>
                <a:latin typeface="Roboto"/>
                <a:ea typeface="Roboto"/>
                <a:cs typeface="Roboto"/>
                <a:sym typeface="Roboto"/>
              </a:rPr>
              <a:t>Verilog Script (analog/data inputs to I2C)</a:t>
            </a:r>
            <a:endParaRPr sz="1200">
              <a:solidFill>
                <a:srgbClr val="701C7F"/>
              </a:solidFill>
              <a:latin typeface="Roboto"/>
              <a:ea typeface="Roboto"/>
              <a:cs typeface="Roboto"/>
              <a:sym typeface="Roboto"/>
            </a:endParaRPr>
          </a:p>
        </p:txBody>
      </p:sp>
      <p:sp>
        <p:nvSpPr>
          <p:cNvPr id="559" name="Google Shape;559;p50"/>
          <p:cNvSpPr txBox="1"/>
          <p:nvPr/>
        </p:nvSpPr>
        <p:spPr>
          <a:xfrm>
            <a:off x="877250" y="4207664"/>
            <a:ext cx="13854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701C7F"/>
                </a:solidFill>
                <a:latin typeface="Roboto"/>
                <a:ea typeface="Roboto"/>
                <a:cs typeface="Roboto"/>
                <a:sym typeface="Roboto"/>
              </a:rPr>
              <a:t>Verilog Script (binary inputs to I2C)</a:t>
            </a:r>
            <a:endParaRPr sz="1200">
              <a:solidFill>
                <a:srgbClr val="701C7F"/>
              </a:solidFill>
              <a:latin typeface="Roboto"/>
              <a:ea typeface="Roboto"/>
              <a:cs typeface="Roboto"/>
              <a:sym typeface="Roboto"/>
            </a:endParaRPr>
          </a:p>
        </p:txBody>
      </p:sp>
      <p:sp>
        <p:nvSpPr>
          <p:cNvPr id="560" name="Google Shape;560;p50"/>
          <p:cNvSpPr txBox="1"/>
          <p:nvPr/>
        </p:nvSpPr>
        <p:spPr>
          <a:xfrm>
            <a:off x="6881346" y="4207664"/>
            <a:ext cx="1385400" cy="4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701C7F"/>
                </a:solidFill>
                <a:latin typeface="Roboto"/>
                <a:ea typeface="Roboto"/>
                <a:cs typeface="Roboto"/>
                <a:sym typeface="Roboto"/>
              </a:rPr>
              <a:t>Gain familiarity with existing I2C chips</a:t>
            </a:r>
            <a:endParaRPr sz="1200">
              <a:solidFill>
                <a:srgbClr val="701C7F"/>
              </a:solidFill>
              <a:latin typeface="Roboto"/>
              <a:ea typeface="Roboto"/>
              <a:cs typeface="Roboto"/>
              <a:sym typeface="Roboto"/>
            </a:endParaRPr>
          </a:p>
        </p:txBody>
      </p:sp>
      <p:cxnSp>
        <p:nvCxnSpPr>
          <p:cNvPr id="561" name="Google Shape;561;p50"/>
          <p:cNvCxnSpPr>
            <a:stCxn id="559" idx="0"/>
            <a:endCxn id="551" idx="2"/>
          </p:cNvCxnSpPr>
          <p:nvPr/>
        </p:nvCxnSpPr>
        <p:spPr>
          <a:xfrm rot="-5400000">
            <a:off x="1636550" y="3535664"/>
            <a:ext cx="605400" cy="738600"/>
          </a:xfrm>
          <a:prstGeom prst="bentConnector3">
            <a:avLst>
              <a:gd fmla="val 49999" name="adj1"/>
            </a:avLst>
          </a:prstGeom>
          <a:noFill/>
          <a:ln cap="flat" cmpd="sng" w="9525">
            <a:solidFill>
              <a:srgbClr val="761E86"/>
            </a:solidFill>
            <a:prstDash val="solid"/>
            <a:round/>
            <a:headEnd len="med" w="med" type="diamond"/>
            <a:tailEnd len="med" w="med" type="diamond"/>
          </a:ln>
        </p:spPr>
      </p:cxnSp>
      <p:cxnSp>
        <p:nvCxnSpPr>
          <p:cNvPr id="562" name="Google Shape;562;p50"/>
          <p:cNvCxnSpPr>
            <a:stCxn id="558" idx="0"/>
            <a:endCxn id="551" idx="2"/>
          </p:cNvCxnSpPr>
          <p:nvPr/>
        </p:nvCxnSpPr>
        <p:spPr>
          <a:xfrm flipH="1" rot="5400000">
            <a:off x="2386936" y="3523664"/>
            <a:ext cx="605400" cy="762600"/>
          </a:xfrm>
          <a:prstGeom prst="bentConnector3">
            <a:avLst>
              <a:gd fmla="val 49999" name="adj1"/>
            </a:avLst>
          </a:prstGeom>
          <a:noFill/>
          <a:ln cap="flat" cmpd="sng" w="9525">
            <a:solidFill>
              <a:srgbClr val="761E86"/>
            </a:solidFill>
            <a:prstDash val="solid"/>
            <a:round/>
            <a:headEnd len="med" w="med" type="diamond"/>
            <a:tailEnd len="med" w="med" type="diamond"/>
          </a:ln>
        </p:spPr>
      </p:cxnSp>
      <p:cxnSp>
        <p:nvCxnSpPr>
          <p:cNvPr id="563" name="Google Shape;563;p50"/>
          <p:cNvCxnSpPr>
            <a:stCxn id="557" idx="0"/>
            <a:endCxn id="555" idx="2"/>
          </p:cNvCxnSpPr>
          <p:nvPr/>
        </p:nvCxnSpPr>
        <p:spPr>
          <a:xfrm flipH="1" rot="5400000">
            <a:off x="5428000" y="3546778"/>
            <a:ext cx="605400" cy="716400"/>
          </a:xfrm>
          <a:prstGeom prst="bentConnector3">
            <a:avLst>
              <a:gd fmla="val 49995" name="adj1"/>
            </a:avLst>
          </a:prstGeom>
          <a:noFill/>
          <a:ln cap="flat" cmpd="sng" w="9525">
            <a:solidFill>
              <a:srgbClr val="761E86"/>
            </a:solidFill>
            <a:prstDash val="solid"/>
            <a:round/>
            <a:headEnd len="med" w="med" type="diamond"/>
            <a:tailEnd len="med" w="med" type="diamond"/>
          </a:ln>
        </p:spPr>
      </p:cxnSp>
      <p:cxnSp>
        <p:nvCxnSpPr>
          <p:cNvPr id="564" name="Google Shape;564;p50"/>
          <p:cNvCxnSpPr>
            <a:stCxn id="560" idx="0"/>
            <a:endCxn id="555" idx="2"/>
          </p:cNvCxnSpPr>
          <p:nvPr/>
        </p:nvCxnSpPr>
        <p:spPr>
          <a:xfrm flipH="1" rot="5400000">
            <a:off x="6170646" y="2804264"/>
            <a:ext cx="605400" cy="2201400"/>
          </a:xfrm>
          <a:prstGeom prst="bentConnector3">
            <a:avLst>
              <a:gd fmla="val 49999" name="adj1"/>
            </a:avLst>
          </a:prstGeom>
          <a:noFill/>
          <a:ln cap="flat" cmpd="sng" w="9525">
            <a:solidFill>
              <a:srgbClr val="761E86"/>
            </a:solidFill>
            <a:prstDash val="solid"/>
            <a:round/>
            <a:headEnd len="med" w="med" type="diamond"/>
            <a:tailEnd len="med" w="med" type="diamond"/>
          </a:ln>
        </p:spPr>
      </p:cxnSp>
      <p:sp>
        <p:nvSpPr>
          <p:cNvPr id="565" name="Google Shape;565;p50"/>
          <p:cNvSpPr txBox="1"/>
          <p:nvPr/>
        </p:nvSpPr>
        <p:spPr>
          <a:xfrm>
            <a:off x="1176300" y="322900"/>
            <a:ext cx="60891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Roboto"/>
                <a:ea typeface="Roboto"/>
                <a:cs typeface="Roboto"/>
                <a:sym typeface="Roboto"/>
              </a:rPr>
              <a:t>Subtasks</a:t>
            </a:r>
            <a:endParaRPr sz="30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5" name="Google Shape;185;p24"/>
          <p:cNvSpPr txBox="1"/>
          <p:nvPr>
            <p:ph idx="4294967295" type="title"/>
          </p:nvPr>
        </p:nvSpPr>
        <p:spPr>
          <a:xfrm>
            <a:off x="786675" y="795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 The Team</a:t>
            </a:r>
            <a:endParaRPr/>
          </a:p>
        </p:txBody>
      </p:sp>
      <p:pic>
        <p:nvPicPr>
          <p:cNvPr id="186" name="Google Shape;186;p24"/>
          <p:cNvPicPr preferRelativeResize="0"/>
          <p:nvPr/>
        </p:nvPicPr>
        <p:blipFill rotWithShape="1">
          <a:blip r:embed="rId3">
            <a:alphaModFix/>
          </a:blip>
          <a:srcRect b="21947" l="10759" r="10759" t="4404"/>
          <a:stretch/>
        </p:blipFill>
        <p:spPr>
          <a:xfrm>
            <a:off x="5579825" y="2862650"/>
            <a:ext cx="1532100" cy="1437900"/>
          </a:xfrm>
          <a:prstGeom prst="ellipse">
            <a:avLst/>
          </a:prstGeom>
          <a:noFill/>
          <a:ln>
            <a:noFill/>
          </a:ln>
        </p:spPr>
      </p:pic>
      <p:pic>
        <p:nvPicPr>
          <p:cNvPr id="187" name="Google Shape;187;p24"/>
          <p:cNvPicPr preferRelativeResize="0"/>
          <p:nvPr/>
        </p:nvPicPr>
        <p:blipFill>
          <a:blip r:embed="rId4">
            <a:alphaModFix/>
          </a:blip>
          <a:stretch>
            <a:fillRect/>
          </a:stretch>
        </p:blipFill>
        <p:spPr>
          <a:xfrm>
            <a:off x="2092550" y="2862650"/>
            <a:ext cx="1437900" cy="1437900"/>
          </a:xfrm>
          <a:prstGeom prst="ellipse">
            <a:avLst/>
          </a:prstGeom>
          <a:noFill/>
          <a:ln>
            <a:noFill/>
          </a:ln>
        </p:spPr>
      </p:pic>
      <p:pic>
        <p:nvPicPr>
          <p:cNvPr id="188" name="Google Shape;188;p24"/>
          <p:cNvPicPr preferRelativeResize="0"/>
          <p:nvPr/>
        </p:nvPicPr>
        <p:blipFill>
          <a:blip r:embed="rId5">
            <a:alphaModFix/>
          </a:blip>
          <a:stretch>
            <a:fillRect/>
          </a:stretch>
        </p:blipFill>
        <p:spPr>
          <a:xfrm>
            <a:off x="3865063" y="779988"/>
            <a:ext cx="1437900" cy="1437900"/>
          </a:xfrm>
          <a:prstGeom prst="ellipse">
            <a:avLst/>
          </a:prstGeom>
          <a:noFill/>
          <a:ln>
            <a:noFill/>
          </a:ln>
        </p:spPr>
      </p:pic>
      <p:pic>
        <p:nvPicPr>
          <p:cNvPr id="189" name="Google Shape;189;p24"/>
          <p:cNvPicPr preferRelativeResize="0"/>
          <p:nvPr/>
        </p:nvPicPr>
        <p:blipFill>
          <a:blip r:embed="rId6">
            <a:alphaModFix/>
          </a:blip>
          <a:stretch>
            <a:fillRect/>
          </a:stretch>
        </p:blipFill>
        <p:spPr>
          <a:xfrm>
            <a:off x="7228725" y="853813"/>
            <a:ext cx="1437900" cy="1437900"/>
          </a:xfrm>
          <a:prstGeom prst="ellipse">
            <a:avLst/>
          </a:prstGeom>
          <a:noFill/>
          <a:ln>
            <a:noFill/>
          </a:ln>
        </p:spPr>
      </p:pic>
      <p:pic>
        <p:nvPicPr>
          <p:cNvPr id="190" name="Google Shape;190;p24"/>
          <p:cNvPicPr preferRelativeResize="0"/>
          <p:nvPr/>
        </p:nvPicPr>
        <p:blipFill>
          <a:blip r:embed="rId7">
            <a:alphaModFix/>
          </a:blip>
          <a:stretch>
            <a:fillRect/>
          </a:stretch>
        </p:blipFill>
        <p:spPr>
          <a:xfrm>
            <a:off x="738075" y="780000"/>
            <a:ext cx="1437900" cy="1437900"/>
          </a:xfrm>
          <a:prstGeom prst="ellipse">
            <a:avLst/>
          </a:prstGeom>
          <a:noFill/>
          <a:ln>
            <a:noFill/>
          </a:ln>
        </p:spPr>
      </p:pic>
      <p:sp>
        <p:nvSpPr>
          <p:cNvPr id="191" name="Google Shape;191;p24"/>
          <p:cNvSpPr txBox="1"/>
          <p:nvPr/>
        </p:nvSpPr>
        <p:spPr>
          <a:xfrm>
            <a:off x="161925" y="2201100"/>
            <a:ext cx="25902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Kelly Mae Allen </a:t>
            </a:r>
            <a:r>
              <a:rPr lang="en" sz="1200">
                <a:solidFill>
                  <a:schemeClr val="lt1"/>
                </a:solidFill>
              </a:rPr>
              <a:t>(Team Lead)</a:t>
            </a:r>
            <a:endParaRPr sz="1200">
              <a:solidFill>
                <a:schemeClr val="lt1"/>
              </a:solidFill>
            </a:endParaRPr>
          </a:p>
          <a:p>
            <a:pPr indent="0" lvl="0" marL="0" rtl="0" algn="ctr">
              <a:spcBef>
                <a:spcPts val="0"/>
              </a:spcBef>
              <a:spcAft>
                <a:spcPts val="0"/>
              </a:spcAft>
              <a:buNone/>
            </a:pPr>
            <a:r>
              <a:rPr lang="en" sz="1200">
                <a:solidFill>
                  <a:schemeClr val="lt1"/>
                </a:solidFill>
              </a:rPr>
              <a:t>Enclosure modeling &amp; Power </a:t>
            </a:r>
            <a:endParaRPr sz="1200">
              <a:solidFill>
                <a:schemeClr val="lt1"/>
              </a:solidFill>
            </a:endParaRPr>
          </a:p>
          <a:p>
            <a:pPr indent="0" lvl="0" marL="0" rtl="0" algn="ctr">
              <a:spcBef>
                <a:spcPts val="0"/>
              </a:spcBef>
              <a:spcAft>
                <a:spcPts val="0"/>
              </a:spcAft>
              <a:buNone/>
            </a:pPr>
            <a:r>
              <a:rPr lang="en" sz="1200">
                <a:solidFill>
                  <a:schemeClr val="lt1"/>
                </a:solidFill>
              </a:rPr>
              <a:t>Embedded software integration</a:t>
            </a:r>
            <a:endParaRPr sz="1200">
              <a:solidFill>
                <a:schemeClr val="lt1"/>
              </a:solidFill>
            </a:endParaRPr>
          </a:p>
        </p:txBody>
      </p:sp>
      <p:sp>
        <p:nvSpPr>
          <p:cNvPr id="192" name="Google Shape;192;p24"/>
          <p:cNvSpPr txBox="1"/>
          <p:nvPr/>
        </p:nvSpPr>
        <p:spPr>
          <a:xfrm>
            <a:off x="5096375" y="4231575"/>
            <a:ext cx="24990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Abisha Fenn</a:t>
            </a:r>
            <a:endParaRPr b="1" sz="1200">
              <a:solidFill>
                <a:schemeClr val="lt1"/>
              </a:solidFill>
            </a:endParaRPr>
          </a:p>
          <a:p>
            <a:pPr indent="0" lvl="0" marL="0" rtl="0" algn="ctr">
              <a:spcBef>
                <a:spcPts val="0"/>
              </a:spcBef>
              <a:spcAft>
                <a:spcPts val="0"/>
              </a:spcAft>
              <a:buNone/>
            </a:pPr>
            <a:r>
              <a:rPr lang="en" sz="1200">
                <a:solidFill>
                  <a:schemeClr val="lt1"/>
                </a:solidFill>
              </a:rPr>
              <a:t>Serial Communication IC</a:t>
            </a:r>
            <a:endParaRPr sz="1200">
              <a:solidFill>
                <a:schemeClr val="lt1"/>
              </a:solidFill>
            </a:endParaRPr>
          </a:p>
          <a:p>
            <a:pPr indent="0" lvl="0" marL="0" rtl="0" algn="ctr">
              <a:spcBef>
                <a:spcPts val="0"/>
              </a:spcBef>
              <a:spcAft>
                <a:spcPts val="0"/>
              </a:spcAft>
              <a:buNone/>
            </a:pPr>
            <a:r>
              <a:rPr lang="en" sz="1200">
                <a:solidFill>
                  <a:schemeClr val="lt1"/>
                </a:solidFill>
              </a:rPr>
              <a:t>Enclosure Modeling &amp; Power </a:t>
            </a:r>
            <a:endParaRPr sz="1200">
              <a:solidFill>
                <a:schemeClr val="lt1"/>
              </a:solidFill>
            </a:endParaRPr>
          </a:p>
        </p:txBody>
      </p:sp>
      <p:sp>
        <p:nvSpPr>
          <p:cNvPr id="193" name="Google Shape;193;p24"/>
          <p:cNvSpPr txBox="1"/>
          <p:nvPr/>
        </p:nvSpPr>
        <p:spPr>
          <a:xfrm>
            <a:off x="1426100" y="4219500"/>
            <a:ext cx="27708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Nida Kosedagi</a:t>
            </a:r>
            <a:endParaRPr b="1" sz="1200">
              <a:solidFill>
                <a:schemeClr val="lt1"/>
              </a:solidFill>
            </a:endParaRPr>
          </a:p>
          <a:p>
            <a:pPr indent="0" lvl="0" marL="0" rtl="0" algn="ctr">
              <a:spcBef>
                <a:spcPts val="0"/>
              </a:spcBef>
              <a:spcAft>
                <a:spcPts val="0"/>
              </a:spcAft>
              <a:buNone/>
            </a:pPr>
            <a:r>
              <a:rPr lang="en" sz="1200">
                <a:solidFill>
                  <a:schemeClr val="lt1"/>
                </a:solidFill>
              </a:rPr>
              <a:t>Custom PCB Design </a:t>
            </a:r>
            <a:endParaRPr sz="1200">
              <a:solidFill>
                <a:schemeClr val="lt1"/>
              </a:solidFill>
            </a:endParaRPr>
          </a:p>
          <a:p>
            <a:pPr indent="0" lvl="0" marL="0" rtl="0" algn="ctr">
              <a:spcBef>
                <a:spcPts val="0"/>
              </a:spcBef>
              <a:spcAft>
                <a:spcPts val="0"/>
              </a:spcAft>
              <a:buNone/>
            </a:pPr>
            <a:r>
              <a:rPr lang="en" sz="1200">
                <a:solidFill>
                  <a:schemeClr val="lt1"/>
                </a:solidFill>
              </a:rPr>
              <a:t>Serial Communication IC</a:t>
            </a:r>
            <a:endParaRPr sz="1200">
              <a:solidFill>
                <a:schemeClr val="lt1"/>
              </a:solidFill>
            </a:endParaRPr>
          </a:p>
          <a:p>
            <a:pPr indent="0" lvl="0" marL="0" rtl="0" algn="ctr">
              <a:spcBef>
                <a:spcPts val="0"/>
              </a:spcBef>
              <a:spcAft>
                <a:spcPts val="0"/>
              </a:spcAft>
              <a:buNone/>
            </a:pPr>
            <a:r>
              <a:t/>
            </a:r>
            <a:endParaRPr>
              <a:solidFill>
                <a:schemeClr val="lt1"/>
              </a:solidFill>
            </a:endParaRPr>
          </a:p>
        </p:txBody>
      </p:sp>
      <p:sp>
        <p:nvSpPr>
          <p:cNvPr id="194" name="Google Shape;194;p24"/>
          <p:cNvSpPr txBox="1"/>
          <p:nvPr/>
        </p:nvSpPr>
        <p:spPr>
          <a:xfrm>
            <a:off x="6652575" y="2217900"/>
            <a:ext cx="25902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Will Wood</a:t>
            </a:r>
            <a:endParaRPr b="1" sz="1200">
              <a:solidFill>
                <a:schemeClr val="lt1"/>
              </a:solidFill>
            </a:endParaRPr>
          </a:p>
          <a:p>
            <a:pPr indent="0" lvl="0" marL="0" rtl="0" algn="ctr">
              <a:spcBef>
                <a:spcPts val="0"/>
              </a:spcBef>
              <a:spcAft>
                <a:spcPts val="0"/>
              </a:spcAft>
              <a:buNone/>
            </a:pPr>
            <a:r>
              <a:rPr lang="en" sz="1200">
                <a:solidFill>
                  <a:schemeClr val="lt1"/>
                </a:solidFill>
              </a:rPr>
              <a:t>Software and Website to Design Digital UI</a:t>
            </a:r>
            <a:endParaRPr sz="1200">
              <a:solidFill>
                <a:schemeClr val="lt1"/>
              </a:solidFill>
            </a:endParaRPr>
          </a:p>
        </p:txBody>
      </p:sp>
      <p:sp>
        <p:nvSpPr>
          <p:cNvPr id="195" name="Google Shape;195;p24"/>
          <p:cNvSpPr txBox="1"/>
          <p:nvPr/>
        </p:nvSpPr>
        <p:spPr>
          <a:xfrm>
            <a:off x="3172225" y="2217900"/>
            <a:ext cx="2823600" cy="7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Parker Sexton</a:t>
            </a:r>
            <a:r>
              <a:rPr lang="en" sz="1200">
                <a:solidFill>
                  <a:schemeClr val="lt1"/>
                </a:solidFill>
              </a:rPr>
              <a:t> (Project Sponsor)</a:t>
            </a:r>
            <a:endParaRPr sz="1200">
              <a:solidFill>
                <a:schemeClr val="lt1"/>
              </a:solidFill>
            </a:endParaRPr>
          </a:p>
          <a:p>
            <a:pPr indent="0" lvl="0" marL="0" rtl="0" algn="ctr">
              <a:spcBef>
                <a:spcPts val="0"/>
              </a:spcBef>
              <a:spcAft>
                <a:spcPts val="0"/>
              </a:spcAft>
              <a:buNone/>
            </a:pPr>
            <a:r>
              <a:rPr lang="en" sz="1200">
                <a:solidFill>
                  <a:schemeClr val="lt1"/>
                </a:solidFill>
              </a:rPr>
              <a:t>Embedded Software Integration</a:t>
            </a:r>
            <a:endParaRPr sz="1200">
              <a:solidFill>
                <a:schemeClr val="lt1"/>
              </a:solidFill>
            </a:endParaRPr>
          </a:p>
          <a:p>
            <a:pPr indent="0" lvl="0" marL="0" rtl="0" algn="ctr">
              <a:spcBef>
                <a:spcPts val="0"/>
              </a:spcBef>
              <a:spcAft>
                <a:spcPts val="0"/>
              </a:spcAft>
              <a:buNone/>
            </a:pPr>
            <a:r>
              <a:rPr lang="en" sz="1200">
                <a:solidFill>
                  <a:schemeClr val="lt1"/>
                </a:solidFill>
              </a:rPr>
              <a:t>Software/website, Custom PCB design </a:t>
            </a:r>
            <a:endParaRPr sz="1200">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Serial Communication Mock Up</a:t>
            </a:r>
            <a:endParaRPr/>
          </a:p>
        </p:txBody>
      </p:sp>
      <p:sp>
        <p:nvSpPr>
          <p:cNvPr id="571" name="Google Shape;571;p51"/>
          <p:cNvSpPr txBox="1"/>
          <p:nvPr>
            <p:ph idx="4294967295" type="body"/>
          </p:nvPr>
        </p:nvSpPr>
        <p:spPr>
          <a:xfrm>
            <a:off x="1101375" y="1311550"/>
            <a:ext cx="3681900" cy="3537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Dosis"/>
                <a:ea typeface="Dosis"/>
                <a:cs typeface="Dosis"/>
                <a:sym typeface="Dosis"/>
              </a:rPr>
              <a:t>Short Term</a:t>
            </a:r>
            <a:endParaRPr>
              <a:latin typeface="Dosis"/>
              <a:ea typeface="Dosis"/>
              <a:cs typeface="Dosis"/>
              <a:sym typeface="Dosis"/>
            </a:endParaRPr>
          </a:p>
        </p:txBody>
      </p:sp>
      <p:sp>
        <p:nvSpPr>
          <p:cNvPr id="572" name="Google Shape;572;p51"/>
          <p:cNvSpPr txBox="1"/>
          <p:nvPr>
            <p:ph idx="4294967295" type="body"/>
          </p:nvPr>
        </p:nvSpPr>
        <p:spPr>
          <a:xfrm>
            <a:off x="5004949" y="1311550"/>
            <a:ext cx="3681900" cy="3537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Dosis"/>
                <a:ea typeface="Dosis"/>
                <a:cs typeface="Dosis"/>
                <a:sym typeface="Dosis"/>
              </a:rPr>
              <a:t>Long Term</a:t>
            </a:r>
            <a:endParaRPr>
              <a:latin typeface="Dosis"/>
              <a:ea typeface="Dosis"/>
              <a:cs typeface="Dosis"/>
              <a:sym typeface="Dosis"/>
            </a:endParaRPr>
          </a:p>
        </p:txBody>
      </p:sp>
      <p:pic>
        <p:nvPicPr>
          <p:cNvPr id="573" name="Google Shape;573;p51"/>
          <p:cNvPicPr preferRelativeResize="0"/>
          <p:nvPr/>
        </p:nvPicPr>
        <p:blipFill>
          <a:blip r:embed="rId3">
            <a:alphaModFix/>
          </a:blip>
          <a:stretch>
            <a:fillRect/>
          </a:stretch>
        </p:blipFill>
        <p:spPr>
          <a:xfrm rot="-961823">
            <a:off x="1449237" y="2150500"/>
            <a:ext cx="2986177" cy="2160300"/>
          </a:xfrm>
          <a:prstGeom prst="rect">
            <a:avLst/>
          </a:prstGeom>
          <a:noFill/>
          <a:ln>
            <a:noFill/>
          </a:ln>
        </p:spPr>
      </p:pic>
      <p:pic>
        <p:nvPicPr>
          <p:cNvPr id="574" name="Google Shape;574;p51"/>
          <p:cNvPicPr preferRelativeResize="0"/>
          <p:nvPr/>
        </p:nvPicPr>
        <p:blipFill>
          <a:blip r:embed="rId4">
            <a:alphaModFix/>
          </a:blip>
          <a:stretch>
            <a:fillRect/>
          </a:stretch>
        </p:blipFill>
        <p:spPr>
          <a:xfrm>
            <a:off x="5213125" y="2408787"/>
            <a:ext cx="3028949" cy="1514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2"/>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 PCB Design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Components / Parts </a:t>
            </a:r>
            <a:endParaRPr/>
          </a:p>
        </p:txBody>
      </p:sp>
      <p:sp>
        <p:nvSpPr>
          <p:cNvPr id="585" name="Google Shape;585;p53"/>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Arduino</a:t>
            </a:r>
            <a:endParaRPr/>
          </a:p>
          <a:p>
            <a:pPr indent="-419100" lvl="0" marL="457200" rtl="0" algn="l">
              <a:spcBef>
                <a:spcPts val="0"/>
              </a:spcBef>
              <a:spcAft>
                <a:spcPts val="0"/>
              </a:spcAft>
              <a:buSzPts val="3000"/>
              <a:buChar char="-"/>
            </a:pPr>
            <a:r>
              <a:rPr lang="en"/>
              <a:t>Touch Screen (Resistive/Capacitive)</a:t>
            </a:r>
            <a:endParaRPr/>
          </a:p>
          <a:p>
            <a:pPr indent="-419100" lvl="0" marL="457200" rtl="0" algn="l">
              <a:spcBef>
                <a:spcPts val="0"/>
              </a:spcBef>
              <a:spcAft>
                <a:spcPts val="0"/>
              </a:spcAft>
              <a:buSzPts val="3000"/>
              <a:buChar char="-"/>
            </a:pPr>
            <a:r>
              <a:rPr lang="en"/>
              <a:t>Rotary Encoder</a:t>
            </a:r>
            <a:endParaRPr/>
          </a:p>
          <a:p>
            <a:pPr indent="-419100" lvl="0" marL="457200" rtl="0" algn="l">
              <a:spcBef>
                <a:spcPts val="0"/>
              </a:spcBef>
              <a:spcAft>
                <a:spcPts val="0"/>
              </a:spcAft>
              <a:buSzPts val="3000"/>
              <a:buChar char="-"/>
            </a:pPr>
            <a:r>
              <a:rPr lang="en"/>
              <a:t>Slider &amp; possible other I2C components</a:t>
            </a:r>
            <a:endParaRPr/>
          </a:p>
          <a:p>
            <a:pPr indent="-419100" lvl="0" marL="457200" rtl="0" algn="l">
              <a:spcBef>
                <a:spcPts val="0"/>
              </a:spcBef>
              <a:spcAft>
                <a:spcPts val="0"/>
              </a:spcAft>
              <a:buSzPts val="3000"/>
              <a:buChar char="-"/>
            </a:pPr>
            <a:r>
              <a:rPr lang="en"/>
              <a:t>GPIO Expander or a serial communication converter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Custom PCB Design Block Diagram</a:t>
            </a:r>
            <a:endParaRPr sz="3000"/>
          </a:p>
        </p:txBody>
      </p:sp>
      <p:sp>
        <p:nvSpPr>
          <p:cNvPr id="591" name="Google Shape;591;p54"/>
          <p:cNvSpPr txBox="1"/>
          <p:nvPr/>
        </p:nvSpPr>
        <p:spPr>
          <a:xfrm>
            <a:off x="581250" y="1258200"/>
            <a:ext cx="79815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solidFill>
                <a:schemeClr val="dk1"/>
              </a:solidFill>
            </a:endParaRPr>
          </a:p>
        </p:txBody>
      </p:sp>
      <p:pic>
        <p:nvPicPr>
          <p:cNvPr id="592" name="Google Shape;592;p54"/>
          <p:cNvPicPr preferRelativeResize="0"/>
          <p:nvPr/>
        </p:nvPicPr>
        <p:blipFill>
          <a:blip r:embed="rId3">
            <a:alphaModFix/>
          </a:blip>
          <a:stretch>
            <a:fillRect/>
          </a:stretch>
        </p:blipFill>
        <p:spPr>
          <a:xfrm>
            <a:off x="2141148" y="1258200"/>
            <a:ext cx="5359626" cy="3574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Challenges &amp; Plans to Overcome Challenges</a:t>
            </a:r>
            <a:endParaRPr/>
          </a:p>
        </p:txBody>
      </p:sp>
      <p:sp>
        <p:nvSpPr>
          <p:cNvPr id="598" name="Google Shape;598;p55"/>
          <p:cNvSpPr txBox="1"/>
          <p:nvPr>
            <p:ph idx="1" type="body"/>
          </p:nvPr>
        </p:nvSpPr>
        <p:spPr>
          <a:xfrm>
            <a:off x="462900" y="913925"/>
            <a:ext cx="3339000" cy="36774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AutoNum type="arabicPeriod"/>
            </a:pPr>
            <a:r>
              <a:rPr lang="en" sz="1300"/>
              <a:t>Challenge: Power Consumption</a:t>
            </a:r>
            <a:endParaRPr sz="1300"/>
          </a:p>
          <a:p>
            <a:pPr indent="0" lvl="0" marL="914400" rtl="0" algn="l">
              <a:spcBef>
                <a:spcPts val="600"/>
              </a:spcBef>
              <a:spcAft>
                <a:spcPts val="0"/>
              </a:spcAft>
              <a:buNone/>
            </a:pPr>
            <a:r>
              <a:rPr lang="en" sz="1000"/>
              <a:t>High power consumption can lead to overheating, shortened life-span of components and </a:t>
            </a:r>
            <a:r>
              <a:rPr lang="en" sz="1000"/>
              <a:t>electromagnetic</a:t>
            </a:r>
            <a:r>
              <a:rPr lang="en" sz="1000"/>
              <a:t> interference.</a:t>
            </a:r>
            <a:endParaRPr sz="1000"/>
          </a:p>
          <a:p>
            <a:pPr indent="-311150" lvl="0" marL="457200" rtl="0" algn="l">
              <a:spcBef>
                <a:spcPts val="600"/>
              </a:spcBef>
              <a:spcAft>
                <a:spcPts val="0"/>
              </a:spcAft>
              <a:buSzPts val="1300"/>
              <a:buAutoNum type="arabicPeriod"/>
            </a:pPr>
            <a:r>
              <a:rPr lang="en" sz="1300"/>
              <a:t>Challenge: Size of the PCB</a:t>
            </a:r>
            <a:endParaRPr sz="1300"/>
          </a:p>
          <a:p>
            <a:pPr indent="0" lvl="0" marL="914400" rtl="0" algn="l">
              <a:spcBef>
                <a:spcPts val="600"/>
              </a:spcBef>
              <a:spcAft>
                <a:spcPts val="0"/>
              </a:spcAft>
              <a:buNone/>
            </a:pPr>
            <a:r>
              <a:rPr lang="en" sz="1000"/>
              <a:t>An ideal sized PCB should include all the necessary components without creating electromagnetic interference.</a:t>
            </a:r>
            <a:endParaRPr sz="1000"/>
          </a:p>
          <a:p>
            <a:pPr indent="-311150" lvl="0" marL="457200" rtl="0" algn="l">
              <a:spcBef>
                <a:spcPts val="600"/>
              </a:spcBef>
              <a:spcAft>
                <a:spcPts val="0"/>
              </a:spcAft>
              <a:buSzPts val="1300"/>
              <a:buAutoNum type="arabicPeriod"/>
            </a:pPr>
            <a:r>
              <a:rPr lang="en" sz="1300"/>
              <a:t>Challenge: Switching to Capacitive Touch Screen</a:t>
            </a:r>
            <a:endParaRPr sz="1300"/>
          </a:p>
          <a:p>
            <a:pPr indent="0" lvl="0" marL="914400" rtl="0" algn="l">
              <a:spcBef>
                <a:spcPts val="600"/>
              </a:spcBef>
              <a:spcAft>
                <a:spcPts val="0"/>
              </a:spcAft>
              <a:buNone/>
            </a:pPr>
            <a:r>
              <a:rPr lang="en" sz="1000"/>
              <a:t>Changing the resistive touch screen we have at this point to a capacitive one will require some changes in the design of the PCB.</a:t>
            </a:r>
            <a:endParaRPr sz="1000"/>
          </a:p>
          <a:p>
            <a:pPr indent="-311150" lvl="0" marL="457200" rtl="0" algn="l">
              <a:spcBef>
                <a:spcPts val="600"/>
              </a:spcBef>
              <a:spcAft>
                <a:spcPts val="0"/>
              </a:spcAft>
              <a:buSzPts val="1300"/>
              <a:buAutoNum type="arabicPeriod"/>
            </a:pPr>
            <a:r>
              <a:rPr lang="en" sz="1300"/>
              <a:t>Challenge: Thermal Performance</a:t>
            </a:r>
            <a:endParaRPr sz="1300"/>
          </a:p>
          <a:p>
            <a:pPr indent="0" lvl="0" marL="914400" rtl="0" algn="l">
              <a:spcBef>
                <a:spcPts val="600"/>
              </a:spcBef>
              <a:spcAft>
                <a:spcPts val="0"/>
              </a:spcAft>
              <a:buNone/>
            </a:pPr>
            <a:r>
              <a:rPr lang="en" sz="1000"/>
              <a:t>PCB overheating can cause disruption in the integrity of the circuit affecting the system performance</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914400" rtl="0" algn="l">
              <a:spcBef>
                <a:spcPts val="600"/>
              </a:spcBef>
              <a:spcAft>
                <a:spcPts val="0"/>
              </a:spcAft>
              <a:buNone/>
            </a:pPr>
            <a:r>
              <a:t/>
            </a:r>
            <a:endParaRPr sz="1000"/>
          </a:p>
          <a:p>
            <a:pPr indent="0" lvl="0" marL="0" rtl="0" algn="l">
              <a:spcBef>
                <a:spcPts val="600"/>
              </a:spcBef>
              <a:spcAft>
                <a:spcPts val="0"/>
              </a:spcAft>
              <a:buNone/>
            </a:pPr>
            <a:r>
              <a:rPr lang="en" sz="1000"/>
              <a:t>     </a:t>
            </a:r>
            <a:endParaRPr sz="1000"/>
          </a:p>
        </p:txBody>
      </p:sp>
      <p:sp>
        <p:nvSpPr>
          <p:cNvPr id="599" name="Google Shape;599;p55"/>
          <p:cNvSpPr txBox="1"/>
          <p:nvPr/>
        </p:nvSpPr>
        <p:spPr>
          <a:xfrm>
            <a:off x="4907250" y="1394413"/>
            <a:ext cx="3660300" cy="6465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000">
                <a:solidFill>
                  <a:schemeClr val="dk1"/>
                </a:solidFill>
                <a:latin typeface="Roboto"/>
                <a:ea typeface="Roboto"/>
                <a:cs typeface="Roboto"/>
                <a:sym typeface="Roboto"/>
              </a:rPr>
              <a:t>Solution: Picking low-power components, implementing sleep-mode, using low-power design techniques </a:t>
            </a:r>
            <a:endParaRPr sz="1000">
              <a:latin typeface="Roboto"/>
              <a:ea typeface="Roboto"/>
              <a:cs typeface="Roboto"/>
              <a:sym typeface="Roboto"/>
            </a:endParaRPr>
          </a:p>
        </p:txBody>
      </p:sp>
      <p:cxnSp>
        <p:nvCxnSpPr>
          <p:cNvPr id="600" name="Google Shape;600;p55"/>
          <p:cNvCxnSpPr/>
          <p:nvPr/>
        </p:nvCxnSpPr>
        <p:spPr>
          <a:xfrm>
            <a:off x="3801900" y="1650700"/>
            <a:ext cx="1540200" cy="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55"/>
          <p:cNvCxnSpPr/>
          <p:nvPr/>
        </p:nvCxnSpPr>
        <p:spPr>
          <a:xfrm>
            <a:off x="3801900" y="2571750"/>
            <a:ext cx="1540200" cy="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55"/>
          <p:cNvSpPr txBox="1"/>
          <p:nvPr/>
        </p:nvSpPr>
        <p:spPr>
          <a:xfrm>
            <a:off x="4907250" y="2276225"/>
            <a:ext cx="3660300" cy="8004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000">
                <a:solidFill>
                  <a:schemeClr val="dk1"/>
                </a:solidFill>
                <a:latin typeface="Roboto"/>
                <a:ea typeface="Roboto"/>
                <a:cs typeface="Roboto"/>
                <a:sym typeface="Roboto"/>
              </a:rPr>
              <a:t>Solution: Finalizing the list of necessary components, simulating signal routing using EDA tools and making sure we leave room for any additional components we </a:t>
            </a:r>
            <a:r>
              <a:rPr lang="en" sz="1000">
                <a:solidFill>
                  <a:schemeClr val="dk1"/>
                </a:solidFill>
                <a:latin typeface="Roboto"/>
                <a:ea typeface="Roboto"/>
                <a:cs typeface="Roboto"/>
                <a:sym typeface="Roboto"/>
              </a:rPr>
              <a:t>might want to add later</a:t>
            </a:r>
            <a:r>
              <a:rPr lang="en" sz="1000">
                <a:solidFill>
                  <a:schemeClr val="dk1"/>
                </a:solidFill>
                <a:latin typeface="Roboto"/>
                <a:ea typeface="Roboto"/>
                <a:cs typeface="Roboto"/>
                <a:sym typeface="Roboto"/>
              </a:rPr>
              <a:t> </a:t>
            </a:r>
            <a:endParaRPr sz="1000">
              <a:latin typeface="Roboto"/>
              <a:ea typeface="Roboto"/>
              <a:cs typeface="Roboto"/>
              <a:sym typeface="Roboto"/>
            </a:endParaRPr>
          </a:p>
        </p:txBody>
      </p:sp>
      <p:sp>
        <p:nvSpPr>
          <p:cNvPr id="603" name="Google Shape;603;p55"/>
          <p:cNvSpPr txBox="1"/>
          <p:nvPr/>
        </p:nvSpPr>
        <p:spPr>
          <a:xfrm>
            <a:off x="4907250" y="3102575"/>
            <a:ext cx="3000000" cy="8004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000">
                <a:solidFill>
                  <a:schemeClr val="dk1"/>
                </a:solidFill>
                <a:latin typeface="Roboto"/>
                <a:ea typeface="Roboto"/>
                <a:cs typeface="Roboto"/>
                <a:sym typeface="Roboto"/>
              </a:rPr>
              <a:t>Solution: Understanding capacitive sensing more in depth and build an alternative circuit to work with the capacitive touch screen </a:t>
            </a:r>
            <a:endParaRPr sz="1000">
              <a:latin typeface="Roboto"/>
              <a:ea typeface="Roboto"/>
              <a:cs typeface="Roboto"/>
              <a:sym typeface="Roboto"/>
            </a:endParaRPr>
          </a:p>
        </p:txBody>
      </p:sp>
      <p:cxnSp>
        <p:nvCxnSpPr>
          <p:cNvPr id="604" name="Google Shape;604;p55"/>
          <p:cNvCxnSpPr/>
          <p:nvPr/>
        </p:nvCxnSpPr>
        <p:spPr>
          <a:xfrm>
            <a:off x="3801900" y="3579725"/>
            <a:ext cx="1540200" cy="0"/>
          </a:xfrm>
          <a:prstGeom prst="straightConnector1">
            <a:avLst/>
          </a:prstGeom>
          <a:noFill/>
          <a:ln cap="flat" cmpd="sng" w="9525">
            <a:solidFill>
              <a:schemeClr val="dk2"/>
            </a:solidFill>
            <a:prstDash val="solid"/>
            <a:round/>
            <a:headEnd len="med" w="med" type="none"/>
            <a:tailEnd len="med" w="med" type="triangle"/>
          </a:ln>
        </p:spPr>
      </p:cxnSp>
      <p:cxnSp>
        <p:nvCxnSpPr>
          <p:cNvPr id="605" name="Google Shape;605;p55"/>
          <p:cNvCxnSpPr/>
          <p:nvPr/>
        </p:nvCxnSpPr>
        <p:spPr>
          <a:xfrm>
            <a:off x="3865400" y="4519525"/>
            <a:ext cx="1540200" cy="0"/>
          </a:xfrm>
          <a:prstGeom prst="straightConnector1">
            <a:avLst/>
          </a:prstGeom>
          <a:noFill/>
          <a:ln cap="flat" cmpd="sng" w="9525">
            <a:solidFill>
              <a:schemeClr val="dk2"/>
            </a:solidFill>
            <a:prstDash val="solid"/>
            <a:round/>
            <a:headEnd len="med" w="med" type="none"/>
            <a:tailEnd len="med" w="med" type="triangle"/>
          </a:ln>
        </p:spPr>
      </p:cxnSp>
      <p:sp>
        <p:nvSpPr>
          <p:cNvPr id="606" name="Google Shape;606;p55"/>
          <p:cNvSpPr txBox="1"/>
          <p:nvPr/>
        </p:nvSpPr>
        <p:spPr>
          <a:xfrm>
            <a:off x="4907250" y="4082825"/>
            <a:ext cx="3000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000">
                <a:solidFill>
                  <a:schemeClr val="dk1"/>
                </a:solidFill>
                <a:latin typeface="Roboto"/>
                <a:ea typeface="Roboto"/>
                <a:cs typeface="Roboto"/>
                <a:sym typeface="Roboto"/>
              </a:rPr>
              <a:t>Solution: Planning pad thickness appropriately, placing high-power components in the center of the PCB.</a:t>
            </a:r>
            <a:endParaRPr sz="10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 Tools</a:t>
            </a:r>
            <a:endParaRPr/>
          </a:p>
        </p:txBody>
      </p:sp>
      <p:pic>
        <p:nvPicPr>
          <p:cNvPr id="612" name="Google Shape;612;p56"/>
          <p:cNvPicPr preferRelativeResize="0"/>
          <p:nvPr/>
        </p:nvPicPr>
        <p:blipFill>
          <a:blip r:embed="rId3">
            <a:alphaModFix/>
          </a:blip>
          <a:stretch>
            <a:fillRect/>
          </a:stretch>
        </p:blipFill>
        <p:spPr>
          <a:xfrm>
            <a:off x="859975" y="2337725"/>
            <a:ext cx="1747150" cy="1747150"/>
          </a:xfrm>
          <a:prstGeom prst="rect">
            <a:avLst/>
          </a:prstGeom>
          <a:noFill/>
          <a:ln>
            <a:noFill/>
          </a:ln>
        </p:spPr>
      </p:pic>
      <p:pic>
        <p:nvPicPr>
          <p:cNvPr id="613" name="Google Shape;613;p56"/>
          <p:cNvPicPr preferRelativeResize="0"/>
          <p:nvPr/>
        </p:nvPicPr>
        <p:blipFill>
          <a:blip r:embed="rId4">
            <a:alphaModFix/>
          </a:blip>
          <a:stretch>
            <a:fillRect/>
          </a:stretch>
        </p:blipFill>
        <p:spPr>
          <a:xfrm>
            <a:off x="3526975" y="3545200"/>
            <a:ext cx="2756800" cy="1126426"/>
          </a:xfrm>
          <a:prstGeom prst="rect">
            <a:avLst/>
          </a:prstGeom>
          <a:noFill/>
          <a:ln>
            <a:noFill/>
          </a:ln>
        </p:spPr>
      </p:pic>
      <p:sp>
        <p:nvSpPr>
          <p:cNvPr id="614" name="Google Shape;614;p56"/>
          <p:cNvSpPr txBox="1"/>
          <p:nvPr/>
        </p:nvSpPr>
        <p:spPr>
          <a:xfrm>
            <a:off x="859975" y="1251850"/>
            <a:ext cx="749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Our expectation from a good PCB design tool is to meet industry standards, be user-friendly and offer free educational license. We also want to have a circuit simulator available to us in the software, therefore we narrowed our options down to the following four: </a:t>
            </a:r>
            <a:endParaRPr>
              <a:latin typeface="Roboto"/>
              <a:ea typeface="Roboto"/>
              <a:cs typeface="Roboto"/>
              <a:sym typeface="Roboto"/>
            </a:endParaRPr>
          </a:p>
        </p:txBody>
      </p:sp>
      <p:pic>
        <p:nvPicPr>
          <p:cNvPr id="615" name="Google Shape;615;p56"/>
          <p:cNvPicPr preferRelativeResize="0"/>
          <p:nvPr/>
        </p:nvPicPr>
        <p:blipFill rotWithShape="1">
          <a:blip r:embed="rId5">
            <a:alphaModFix/>
          </a:blip>
          <a:srcRect b="0" l="0" r="0" t="17081"/>
          <a:stretch/>
        </p:blipFill>
        <p:spPr>
          <a:xfrm>
            <a:off x="3241425" y="2177150"/>
            <a:ext cx="3327900" cy="1448725"/>
          </a:xfrm>
          <a:prstGeom prst="rect">
            <a:avLst/>
          </a:prstGeom>
          <a:noFill/>
          <a:ln>
            <a:noFill/>
          </a:ln>
        </p:spPr>
      </p:pic>
      <p:pic>
        <p:nvPicPr>
          <p:cNvPr id="616" name="Google Shape;616;p56"/>
          <p:cNvPicPr preferRelativeResize="0"/>
          <p:nvPr/>
        </p:nvPicPr>
        <p:blipFill>
          <a:blip r:embed="rId6">
            <a:alphaModFix/>
          </a:blip>
          <a:stretch>
            <a:fillRect/>
          </a:stretch>
        </p:blipFill>
        <p:spPr>
          <a:xfrm>
            <a:off x="6748925" y="2337725"/>
            <a:ext cx="1771650" cy="1771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Trade-off Table</a:t>
            </a:r>
            <a:endParaRPr/>
          </a:p>
        </p:txBody>
      </p:sp>
      <p:sp>
        <p:nvSpPr>
          <p:cNvPr id="622" name="Google Shape;622;p57"/>
          <p:cNvSpPr/>
          <p:nvPr/>
        </p:nvSpPr>
        <p:spPr>
          <a:xfrm>
            <a:off x="1599375" y="1533350"/>
            <a:ext cx="981300" cy="281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EDA Tool</a:t>
            </a:r>
            <a:endParaRPr sz="800">
              <a:solidFill>
                <a:srgbClr val="FFFFFF"/>
              </a:solidFill>
              <a:latin typeface="Dosis"/>
              <a:ea typeface="Dosis"/>
              <a:cs typeface="Dosis"/>
              <a:sym typeface="Dosis"/>
            </a:endParaRPr>
          </a:p>
        </p:txBody>
      </p:sp>
      <p:sp>
        <p:nvSpPr>
          <p:cNvPr id="623" name="Google Shape;623;p57"/>
          <p:cNvSpPr/>
          <p:nvPr/>
        </p:nvSpPr>
        <p:spPr>
          <a:xfrm>
            <a:off x="2592276" y="1533350"/>
            <a:ext cx="2711400" cy="281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Advantages</a:t>
            </a:r>
            <a:endParaRPr sz="800">
              <a:solidFill>
                <a:srgbClr val="FFFFFF"/>
              </a:solidFill>
              <a:latin typeface="Dosis"/>
              <a:ea typeface="Dosis"/>
              <a:cs typeface="Dosis"/>
              <a:sym typeface="Dosis"/>
            </a:endParaRPr>
          </a:p>
        </p:txBody>
      </p:sp>
      <p:sp>
        <p:nvSpPr>
          <p:cNvPr id="624" name="Google Shape;624;p57"/>
          <p:cNvSpPr/>
          <p:nvPr/>
        </p:nvSpPr>
        <p:spPr>
          <a:xfrm>
            <a:off x="2591975" y="2467625"/>
            <a:ext cx="2985600" cy="6324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Built in 3D viewer</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Unlimited (No extra versions)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One of the fastest PCB design tools</a:t>
            </a:r>
            <a:endParaRPr sz="700">
              <a:solidFill>
                <a:srgbClr val="FFFFFF"/>
              </a:solidFill>
              <a:latin typeface="Dosis"/>
              <a:ea typeface="Dosis"/>
              <a:cs typeface="Dosis"/>
              <a:sym typeface="Dosis"/>
            </a:endParaRPr>
          </a:p>
        </p:txBody>
      </p:sp>
      <p:sp>
        <p:nvSpPr>
          <p:cNvPr id="625" name="Google Shape;625;p57"/>
          <p:cNvSpPr/>
          <p:nvPr/>
        </p:nvSpPr>
        <p:spPr>
          <a:xfrm>
            <a:off x="1599284" y="2467614"/>
            <a:ext cx="981300" cy="632400"/>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626" name="Google Shape;626;p57"/>
          <p:cNvSpPr/>
          <p:nvPr/>
        </p:nvSpPr>
        <p:spPr>
          <a:xfrm>
            <a:off x="2591975" y="3110200"/>
            <a:ext cx="2985600" cy="632400"/>
          </a:xfrm>
          <a:prstGeom prst="rect">
            <a:avLst/>
          </a:prstGeom>
          <a:solidFill>
            <a:srgbClr val="A72A1E"/>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Advanced routing capabilities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Support for constraint driven design</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Power integrity analysis tools</a:t>
            </a:r>
            <a:endParaRPr sz="700">
              <a:solidFill>
                <a:srgbClr val="FFFFFF"/>
              </a:solidFill>
              <a:latin typeface="Dosis"/>
              <a:ea typeface="Dosis"/>
              <a:cs typeface="Dosis"/>
              <a:sym typeface="Dosis"/>
            </a:endParaRPr>
          </a:p>
        </p:txBody>
      </p:sp>
      <p:sp>
        <p:nvSpPr>
          <p:cNvPr id="627" name="Google Shape;627;p57"/>
          <p:cNvSpPr/>
          <p:nvPr/>
        </p:nvSpPr>
        <p:spPr>
          <a:xfrm>
            <a:off x="1599284" y="3110196"/>
            <a:ext cx="981300" cy="632400"/>
          </a:xfrm>
          <a:prstGeom prst="rect">
            <a:avLst/>
          </a:prstGeom>
          <a:solidFill>
            <a:srgbClr val="A72A1E"/>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osis"/>
              <a:ea typeface="Dosis"/>
              <a:cs typeface="Dosis"/>
              <a:sym typeface="Dosis"/>
            </a:endParaRPr>
          </a:p>
        </p:txBody>
      </p:sp>
      <p:sp>
        <p:nvSpPr>
          <p:cNvPr id="628" name="Google Shape;628;p57"/>
          <p:cNvSpPr/>
          <p:nvPr/>
        </p:nvSpPr>
        <p:spPr>
          <a:xfrm>
            <a:off x="2591975" y="3752800"/>
            <a:ext cx="2985600" cy="6324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No installation required</a:t>
            </a:r>
            <a:endParaRPr sz="700">
              <a:solidFill>
                <a:schemeClr val="lt1"/>
              </a:solidFill>
              <a:latin typeface="Dosis"/>
              <a:ea typeface="Dosis"/>
              <a:cs typeface="Dosis"/>
              <a:sym typeface="Dosis"/>
            </a:endParaRPr>
          </a:p>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Easy to learn</a:t>
            </a:r>
            <a:endParaRPr sz="700">
              <a:solidFill>
                <a:schemeClr val="lt1"/>
              </a:solidFill>
              <a:latin typeface="Dosis"/>
              <a:ea typeface="Dosis"/>
              <a:cs typeface="Dosis"/>
              <a:sym typeface="Dosis"/>
            </a:endParaRPr>
          </a:p>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Free</a:t>
            </a:r>
            <a:endParaRPr sz="700">
              <a:solidFill>
                <a:schemeClr val="lt1"/>
              </a:solidFill>
              <a:latin typeface="Dosis"/>
              <a:ea typeface="Dosis"/>
              <a:cs typeface="Dosis"/>
              <a:sym typeface="Dosis"/>
            </a:endParaRPr>
          </a:p>
        </p:txBody>
      </p:sp>
      <p:sp>
        <p:nvSpPr>
          <p:cNvPr id="629" name="Google Shape;629;p57"/>
          <p:cNvSpPr/>
          <p:nvPr/>
        </p:nvSpPr>
        <p:spPr>
          <a:xfrm>
            <a:off x="1599284" y="3752799"/>
            <a:ext cx="981300" cy="632400"/>
          </a:xfrm>
          <a:prstGeom prst="rect">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osis"/>
              <a:ea typeface="Dosis"/>
              <a:cs typeface="Dosis"/>
              <a:sym typeface="Dosis"/>
            </a:endParaRPr>
          </a:p>
        </p:txBody>
      </p:sp>
      <p:sp>
        <p:nvSpPr>
          <p:cNvPr id="630" name="Google Shape;630;p57"/>
          <p:cNvSpPr/>
          <p:nvPr/>
        </p:nvSpPr>
        <p:spPr>
          <a:xfrm>
            <a:off x="2592131" y="1825150"/>
            <a:ext cx="2985600" cy="6324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BOM generation system</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3D modeling capabilities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Extensive component libraries </a:t>
            </a:r>
            <a:endParaRPr sz="700">
              <a:solidFill>
                <a:srgbClr val="FFFFFF"/>
              </a:solidFill>
              <a:latin typeface="Dosis"/>
              <a:ea typeface="Dosis"/>
              <a:cs typeface="Dosis"/>
              <a:sym typeface="Dosis"/>
            </a:endParaRPr>
          </a:p>
        </p:txBody>
      </p:sp>
      <p:sp>
        <p:nvSpPr>
          <p:cNvPr id="631" name="Google Shape;631;p57"/>
          <p:cNvSpPr/>
          <p:nvPr/>
        </p:nvSpPr>
        <p:spPr>
          <a:xfrm>
            <a:off x="1890026" y="1948808"/>
            <a:ext cx="399900" cy="384900"/>
          </a:xfrm>
          <a:prstGeom prst="mathMultiply">
            <a:avLst>
              <a:gd fmla="val 508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632" name="Google Shape;632;p57"/>
          <p:cNvSpPr/>
          <p:nvPr/>
        </p:nvSpPr>
        <p:spPr>
          <a:xfrm>
            <a:off x="1599284" y="1825031"/>
            <a:ext cx="981300" cy="632400"/>
          </a:xfrm>
          <a:prstGeom prst="rect">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633" name="Google Shape;633;p57"/>
          <p:cNvSpPr/>
          <p:nvPr/>
        </p:nvSpPr>
        <p:spPr>
          <a:xfrm>
            <a:off x="5074925" y="1533350"/>
            <a:ext cx="2436900" cy="281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Dosis"/>
                <a:ea typeface="Dosis"/>
                <a:cs typeface="Dosis"/>
                <a:sym typeface="Dosis"/>
              </a:rPr>
              <a:t>Disadvantages</a:t>
            </a:r>
            <a:endParaRPr sz="800">
              <a:solidFill>
                <a:srgbClr val="FFFFFF"/>
              </a:solidFill>
              <a:latin typeface="Dosis"/>
              <a:ea typeface="Dosis"/>
              <a:cs typeface="Dosis"/>
              <a:sym typeface="Dosis"/>
            </a:endParaRPr>
          </a:p>
        </p:txBody>
      </p:sp>
      <p:sp>
        <p:nvSpPr>
          <p:cNvPr id="634" name="Google Shape;634;p57"/>
          <p:cNvSpPr/>
          <p:nvPr/>
        </p:nvSpPr>
        <p:spPr>
          <a:xfrm>
            <a:off x="5075000" y="2467625"/>
            <a:ext cx="2436900" cy="6324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Not being </a:t>
            </a:r>
            <a:r>
              <a:rPr lang="en" sz="700">
                <a:solidFill>
                  <a:srgbClr val="FFFFFF"/>
                </a:solidFill>
                <a:latin typeface="Dosis"/>
                <a:ea typeface="Dosis"/>
                <a:cs typeface="Dosis"/>
                <a:sym typeface="Dosis"/>
              </a:rPr>
              <a:t>able to create a new project from </a:t>
            </a:r>
            <a:r>
              <a:rPr lang="en" sz="700">
                <a:solidFill>
                  <a:srgbClr val="FFFFFF"/>
                </a:solidFill>
                <a:latin typeface="Dosis"/>
                <a:ea typeface="Dosis"/>
                <a:cs typeface="Dosis"/>
                <a:sym typeface="Dosis"/>
              </a:rPr>
              <a:t>an </a:t>
            </a:r>
            <a:r>
              <a:rPr lang="en" sz="700">
                <a:solidFill>
                  <a:srgbClr val="FFFFFF"/>
                </a:solidFill>
                <a:latin typeface="Dosis"/>
                <a:ea typeface="Dosis"/>
                <a:cs typeface="Dosis"/>
                <a:sym typeface="Dosis"/>
              </a:rPr>
              <a:t>existing one</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Hard to manage libraries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Challenges with copying from one schematic to other</a:t>
            </a:r>
            <a:endParaRPr sz="700">
              <a:solidFill>
                <a:srgbClr val="FFFFFF"/>
              </a:solidFill>
              <a:latin typeface="Dosis"/>
              <a:ea typeface="Dosis"/>
              <a:cs typeface="Dosis"/>
              <a:sym typeface="Dosis"/>
            </a:endParaRPr>
          </a:p>
        </p:txBody>
      </p:sp>
      <p:sp>
        <p:nvSpPr>
          <p:cNvPr id="635" name="Google Shape;635;p57"/>
          <p:cNvSpPr/>
          <p:nvPr/>
        </p:nvSpPr>
        <p:spPr>
          <a:xfrm>
            <a:off x="5074950" y="3110200"/>
            <a:ext cx="2436900" cy="632400"/>
          </a:xfrm>
          <a:prstGeom prst="rect">
            <a:avLst/>
          </a:prstGeom>
          <a:solidFill>
            <a:srgbClr val="A72A1E"/>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Not as user friendly as other options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Requires powerful hardware to run smoothly</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Higher cost</a:t>
            </a:r>
            <a:endParaRPr sz="700">
              <a:solidFill>
                <a:srgbClr val="FFFFFF"/>
              </a:solidFill>
              <a:latin typeface="Dosis"/>
              <a:ea typeface="Dosis"/>
              <a:cs typeface="Dosis"/>
              <a:sym typeface="Dosis"/>
            </a:endParaRPr>
          </a:p>
        </p:txBody>
      </p:sp>
      <p:sp>
        <p:nvSpPr>
          <p:cNvPr id="636" name="Google Shape;636;p57"/>
          <p:cNvSpPr/>
          <p:nvPr/>
        </p:nvSpPr>
        <p:spPr>
          <a:xfrm>
            <a:off x="5074950" y="3752800"/>
            <a:ext cx="2436900" cy="6324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Not a good fit for complex designs</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Requires internet connection</a:t>
            </a:r>
            <a:endParaRPr sz="700">
              <a:solidFill>
                <a:srgbClr val="FFFFFF"/>
              </a:solidFill>
              <a:latin typeface="Dosis"/>
              <a:ea typeface="Dosis"/>
              <a:cs typeface="Dosis"/>
              <a:sym typeface="Dosis"/>
            </a:endParaRPr>
          </a:p>
          <a:p>
            <a:pPr indent="-273050" lvl="0" marL="457200" rtl="0" algn="l">
              <a:lnSpc>
                <a:spcPct val="115000"/>
              </a:lnSpc>
              <a:spcBef>
                <a:spcPts val="0"/>
              </a:spcBef>
              <a:spcAft>
                <a:spcPts val="0"/>
              </a:spcAft>
              <a:buClr>
                <a:srgbClr val="FFFFFF"/>
              </a:buClr>
              <a:buSzPts val="700"/>
              <a:buFont typeface="Dosis"/>
              <a:buChar char="●"/>
            </a:pPr>
            <a:r>
              <a:rPr lang="en" sz="700">
                <a:solidFill>
                  <a:srgbClr val="FFFFFF"/>
                </a:solidFill>
                <a:latin typeface="Dosis"/>
                <a:ea typeface="Dosis"/>
                <a:cs typeface="Dosis"/>
                <a:sym typeface="Dosis"/>
              </a:rPr>
              <a:t>Not intended for industrial use</a:t>
            </a:r>
            <a:endParaRPr sz="700">
              <a:solidFill>
                <a:srgbClr val="FFFFFF"/>
              </a:solidFill>
              <a:latin typeface="Dosis"/>
              <a:ea typeface="Dosis"/>
              <a:cs typeface="Dosis"/>
              <a:sym typeface="Dosis"/>
            </a:endParaRPr>
          </a:p>
          <a:p>
            <a:pPr indent="0" lvl="0" marL="457200" rtl="0" algn="l">
              <a:lnSpc>
                <a:spcPct val="115000"/>
              </a:lnSpc>
              <a:spcBef>
                <a:spcPts val="0"/>
              </a:spcBef>
              <a:spcAft>
                <a:spcPts val="0"/>
              </a:spcAft>
              <a:buNone/>
            </a:pPr>
            <a:r>
              <a:t/>
            </a:r>
            <a:endParaRPr sz="700">
              <a:solidFill>
                <a:srgbClr val="FFFFFF"/>
              </a:solidFill>
              <a:latin typeface="Dosis"/>
              <a:ea typeface="Dosis"/>
              <a:cs typeface="Dosis"/>
              <a:sym typeface="Dosis"/>
            </a:endParaRPr>
          </a:p>
          <a:p>
            <a:pPr indent="0" lvl="0" marL="457200" rtl="0" algn="l">
              <a:lnSpc>
                <a:spcPct val="115000"/>
              </a:lnSpc>
              <a:spcBef>
                <a:spcPts val="0"/>
              </a:spcBef>
              <a:spcAft>
                <a:spcPts val="0"/>
              </a:spcAft>
              <a:buNone/>
            </a:pPr>
            <a:r>
              <a:t/>
            </a:r>
            <a:endParaRPr sz="700">
              <a:solidFill>
                <a:srgbClr val="FFFFFF"/>
              </a:solidFill>
              <a:latin typeface="Dosis"/>
              <a:ea typeface="Dosis"/>
              <a:cs typeface="Dosis"/>
              <a:sym typeface="Dosis"/>
            </a:endParaRPr>
          </a:p>
        </p:txBody>
      </p:sp>
      <p:sp>
        <p:nvSpPr>
          <p:cNvPr id="637" name="Google Shape;637;p57"/>
          <p:cNvSpPr/>
          <p:nvPr/>
        </p:nvSpPr>
        <p:spPr>
          <a:xfrm>
            <a:off x="5074950" y="1825025"/>
            <a:ext cx="2436900" cy="6324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Auto-router is limited</a:t>
            </a:r>
            <a:endParaRPr sz="700">
              <a:solidFill>
                <a:schemeClr val="lt1"/>
              </a:solidFill>
              <a:latin typeface="Dosis"/>
              <a:ea typeface="Dosis"/>
              <a:cs typeface="Dosis"/>
              <a:sym typeface="Dosis"/>
            </a:endParaRPr>
          </a:p>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Higher cost</a:t>
            </a:r>
            <a:endParaRPr sz="700">
              <a:solidFill>
                <a:schemeClr val="lt1"/>
              </a:solidFill>
              <a:latin typeface="Dosis"/>
              <a:ea typeface="Dosis"/>
              <a:cs typeface="Dosis"/>
              <a:sym typeface="Dosis"/>
            </a:endParaRPr>
          </a:p>
          <a:p>
            <a:pPr indent="-273050" lvl="0" marL="457200" rtl="0" algn="l">
              <a:lnSpc>
                <a:spcPct val="115000"/>
              </a:lnSpc>
              <a:spcBef>
                <a:spcPts val="0"/>
              </a:spcBef>
              <a:spcAft>
                <a:spcPts val="0"/>
              </a:spcAft>
              <a:buClr>
                <a:schemeClr val="lt1"/>
              </a:buClr>
              <a:buSzPts val="700"/>
              <a:buFont typeface="Dosis"/>
              <a:buChar char="●"/>
            </a:pPr>
            <a:r>
              <a:rPr lang="en" sz="700">
                <a:solidFill>
                  <a:schemeClr val="lt1"/>
                </a:solidFill>
                <a:latin typeface="Dosis"/>
                <a:ea typeface="Dosis"/>
                <a:cs typeface="Dosis"/>
                <a:sym typeface="Dosis"/>
              </a:rPr>
              <a:t>Steeper learning curve</a:t>
            </a:r>
            <a:endParaRPr sz="700">
              <a:solidFill>
                <a:schemeClr val="lt1"/>
              </a:solidFill>
              <a:latin typeface="Dosis"/>
              <a:ea typeface="Dosis"/>
              <a:cs typeface="Dosis"/>
              <a:sym typeface="Dosis"/>
            </a:endParaRPr>
          </a:p>
        </p:txBody>
      </p:sp>
      <p:pic>
        <p:nvPicPr>
          <p:cNvPr id="638" name="Google Shape;638;p57"/>
          <p:cNvPicPr preferRelativeResize="0"/>
          <p:nvPr/>
        </p:nvPicPr>
        <p:blipFill>
          <a:blip r:embed="rId3">
            <a:alphaModFix/>
          </a:blip>
          <a:stretch>
            <a:fillRect/>
          </a:stretch>
        </p:blipFill>
        <p:spPr>
          <a:xfrm>
            <a:off x="1802891" y="1854311"/>
            <a:ext cx="574072" cy="574050"/>
          </a:xfrm>
          <a:prstGeom prst="rect">
            <a:avLst/>
          </a:prstGeom>
          <a:noFill/>
          <a:ln cap="flat" cmpd="sng" w="9525">
            <a:solidFill>
              <a:schemeClr val="accent1"/>
            </a:solidFill>
            <a:prstDash val="solid"/>
            <a:round/>
            <a:headEnd len="sm" w="sm" type="none"/>
            <a:tailEnd len="sm" w="sm" type="none"/>
          </a:ln>
        </p:spPr>
      </p:pic>
      <p:pic>
        <p:nvPicPr>
          <p:cNvPr id="639" name="Google Shape;639;p57"/>
          <p:cNvPicPr preferRelativeResize="0"/>
          <p:nvPr/>
        </p:nvPicPr>
        <p:blipFill>
          <a:blip r:embed="rId4">
            <a:alphaModFix/>
          </a:blip>
          <a:stretch>
            <a:fillRect/>
          </a:stretch>
        </p:blipFill>
        <p:spPr>
          <a:xfrm>
            <a:off x="1638556" y="2576825"/>
            <a:ext cx="942019" cy="384901"/>
          </a:xfrm>
          <a:prstGeom prst="rect">
            <a:avLst/>
          </a:prstGeom>
          <a:noFill/>
          <a:ln cap="flat" cmpd="sng" w="9525">
            <a:solidFill>
              <a:schemeClr val="accent1"/>
            </a:solidFill>
            <a:prstDash val="solid"/>
            <a:round/>
            <a:headEnd len="sm" w="sm" type="none"/>
            <a:tailEnd len="sm" w="sm" type="none"/>
          </a:ln>
        </p:spPr>
      </p:pic>
      <p:pic>
        <p:nvPicPr>
          <p:cNvPr id="640" name="Google Shape;640;p57"/>
          <p:cNvPicPr preferRelativeResize="0"/>
          <p:nvPr/>
        </p:nvPicPr>
        <p:blipFill rotWithShape="1">
          <a:blip r:embed="rId5">
            <a:alphaModFix/>
          </a:blip>
          <a:srcRect b="7654" l="18922" r="18129" t="17078"/>
          <a:stretch/>
        </p:blipFill>
        <p:spPr>
          <a:xfrm>
            <a:off x="1632700" y="3124738"/>
            <a:ext cx="914450" cy="574050"/>
          </a:xfrm>
          <a:prstGeom prst="rect">
            <a:avLst/>
          </a:prstGeom>
          <a:noFill/>
          <a:ln cap="flat" cmpd="sng" w="9525">
            <a:solidFill>
              <a:schemeClr val="dk1"/>
            </a:solidFill>
            <a:prstDash val="solid"/>
            <a:round/>
            <a:headEnd len="sm" w="sm" type="none"/>
            <a:tailEnd len="sm" w="sm" type="none"/>
          </a:ln>
        </p:spPr>
      </p:pic>
      <p:pic>
        <p:nvPicPr>
          <p:cNvPr id="641" name="Google Shape;641;p57"/>
          <p:cNvPicPr preferRelativeResize="0"/>
          <p:nvPr/>
        </p:nvPicPr>
        <p:blipFill rotWithShape="1">
          <a:blip r:embed="rId6">
            <a:alphaModFix/>
          </a:blip>
          <a:srcRect b="11765" l="0" r="0" t="-7340"/>
          <a:stretch/>
        </p:blipFill>
        <p:spPr>
          <a:xfrm>
            <a:off x="1734800" y="3723500"/>
            <a:ext cx="710250" cy="6324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Subtasks</a:t>
            </a:r>
            <a:endParaRPr/>
          </a:p>
        </p:txBody>
      </p:sp>
      <p:pic>
        <p:nvPicPr>
          <p:cNvPr id="647" name="Google Shape;647;p58"/>
          <p:cNvPicPr preferRelativeResize="0"/>
          <p:nvPr/>
        </p:nvPicPr>
        <p:blipFill>
          <a:blip r:embed="rId3">
            <a:alphaModFix/>
          </a:blip>
          <a:stretch>
            <a:fillRect/>
          </a:stretch>
        </p:blipFill>
        <p:spPr>
          <a:xfrm>
            <a:off x="1409700" y="1373188"/>
            <a:ext cx="2514600" cy="1152525"/>
          </a:xfrm>
          <a:prstGeom prst="rect">
            <a:avLst/>
          </a:prstGeom>
          <a:noFill/>
          <a:ln>
            <a:noFill/>
          </a:ln>
        </p:spPr>
      </p:pic>
      <p:pic>
        <p:nvPicPr>
          <p:cNvPr id="648" name="Google Shape;648;p58"/>
          <p:cNvPicPr preferRelativeResize="0"/>
          <p:nvPr/>
        </p:nvPicPr>
        <p:blipFill>
          <a:blip r:embed="rId4">
            <a:alphaModFix/>
          </a:blip>
          <a:stretch>
            <a:fillRect/>
          </a:stretch>
        </p:blipFill>
        <p:spPr>
          <a:xfrm>
            <a:off x="5926138" y="1373200"/>
            <a:ext cx="2524125" cy="1466850"/>
          </a:xfrm>
          <a:prstGeom prst="rect">
            <a:avLst/>
          </a:prstGeom>
          <a:noFill/>
          <a:ln>
            <a:noFill/>
          </a:ln>
        </p:spPr>
      </p:pic>
      <p:cxnSp>
        <p:nvCxnSpPr>
          <p:cNvPr id="649" name="Google Shape;649;p58"/>
          <p:cNvCxnSpPr/>
          <p:nvPr/>
        </p:nvCxnSpPr>
        <p:spPr>
          <a:xfrm>
            <a:off x="4358650" y="1949450"/>
            <a:ext cx="1257300" cy="0"/>
          </a:xfrm>
          <a:prstGeom prst="straightConnector1">
            <a:avLst/>
          </a:prstGeom>
          <a:noFill/>
          <a:ln cap="flat" cmpd="sng" w="9525">
            <a:solidFill>
              <a:schemeClr val="dk2"/>
            </a:solidFill>
            <a:prstDash val="solid"/>
            <a:round/>
            <a:headEnd len="med" w="med" type="none"/>
            <a:tailEnd len="med" w="med" type="triangle"/>
          </a:ln>
        </p:spPr>
      </p:cxnSp>
      <p:pic>
        <p:nvPicPr>
          <p:cNvPr id="650" name="Google Shape;650;p58"/>
          <p:cNvPicPr preferRelativeResize="0"/>
          <p:nvPr/>
        </p:nvPicPr>
        <p:blipFill>
          <a:blip r:embed="rId5">
            <a:alphaModFix/>
          </a:blip>
          <a:stretch>
            <a:fillRect/>
          </a:stretch>
        </p:blipFill>
        <p:spPr>
          <a:xfrm>
            <a:off x="5926138" y="3188075"/>
            <a:ext cx="2524125" cy="1485900"/>
          </a:xfrm>
          <a:prstGeom prst="rect">
            <a:avLst/>
          </a:prstGeom>
          <a:noFill/>
          <a:ln>
            <a:noFill/>
          </a:ln>
        </p:spPr>
      </p:pic>
      <p:pic>
        <p:nvPicPr>
          <p:cNvPr id="651" name="Google Shape;651;p58"/>
          <p:cNvPicPr preferRelativeResize="0"/>
          <p:nvPr/>
        </p:nvPicPr>
        <p:blipFill>
          <a:blip r:embed="rId6">
            <a:alphaModFix/>
          </a:blip>
          <a:stretch>
            <a:fillRect/>
          </a:stretch>
        </p:blipFill>
        <p:spPr>
          <a:xfrm>
            <a:off x="1409700" y="3473825"/>
            <a:ext cx="2514600" cy="914400"/>
          </a:xfrm>
          <a:prstGeom prst="rect">
            <a:avLst/>
          </a:prstGeom>
          <a:noFill/>
          <a:ln>
            <a:noFill/>
          </a:ln>
        </p:spPr>
      </p:pic>
      <p:cxnSp>
        <p:nvCxnSpPr>
          <p:cNvPr id="652" name="Google Shape;652;p58"/>
          <p:cNvCxnSpPr/>
          <p:nvPr/>
        </p:nvCxnSpPr>
        <p:spPr>
          <a:xfrm>
            <a:off x="7188213" y="2840050"/>
            <a:ext cx="0" cy="3480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58"/>
          <p:cNvCxnSpPr/>
          <p:nvPr/>
        </p:nvCxnSpPr>
        <p:spPr>
          <a:xfrm flipH="1">
            <a:off x="4320550" y="3790950"/>
            <a:ext cx="1295400" cy="1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Up</a:t>
            </a:r>
            <a:endParaRPr/>
          </a:p>
        </p:txBody>
      </p:sp>
      <p:sp>
        <p:nvSpPr>
          <p:cNvPr id="659" name="Google Shape;659;p59"/>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660" name="Google Shape;660;p59"/>
          <p:cNvPicPr preferRelativeResize="0"/>
          <p:nvPr/>
        </p:nvPicPr>
        <p:blipFill>
          <a:blip r:embed="rId3">
            <a:alphaModFix/>
          </a:blip>
          <a:stretch>
            <a:fillRect/>
          </a:stretch>
        </p:blipFill>
        <p:spPr>
          <a:xfrm rot="-5400000">
            <a:off x="1151250" y="943125"/>
            <a:ext cx="2744500" cy="3644901"/>
          </a:xfrm>
          <a:prstGeom prst="rect">
            <a:avLst/>
          </a:prstGeom>
          <a:noFill/>
          <a:ln>
            <a:noFill/>
          </a:ln>
        </p:spPr>
      </p:pic>
      <p:pic>
        <p:nvPicPr>
          <p:cNvPr id="661" name="Google Shape;661;p59"/>
          <p:cNvPicPr preferRelativeResize="0"/>
          <p:nvPr/>
        </p:nvPicPr>
        <p:blipFill rotWithShape="1">
          <a:blip r:embed="rId4">
            <a:alphaModFix/>
          </a:blip>
          <a:srcRect b="0" l="4072" r="4209" t="5517"/>
          <a:stretch/>
        </p:blipFill>
        <p:spPr>
          <a:xfrm rot="10800000">
            <a:off x="5057150" y="1397299"/>
            <a:ext cx="3528050" cy="2736551"/>
          </a:xfrm>
          <a:prstGeom prst="rect">
            <a:avLst/>
          </a:prstGeom>
          <a:noFill/>
          <a:ln>
            <a:noFill/>
          </a:ln>
        </p:spPr>
      </p:pic>
      <p:sp>
        <p:nvSpPr>
          <p:cNvPr id="662" name="Google Shape;662;p59"/>
          <p:cNvSpPr txBox="1"/>
          <p:nvPr/>
        </p:nvSpPr>
        <p:spPr>
          <a:xfrm>
            <a:off x="1983750" y="4259575"/>
            <a:ext cx="12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63" name="Google Shape;663;p59"/>
          <p:cNvSpPr txBox="1"/>
          <p:nvPr/>
        </p:nvSpPr>
        <p:spPr>
          <a:xfrm>
            <a:off x="2263050" y="4259575"/>
            <a:ext cx="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Arduino</a:t>
            </a:r>
            <a:endParaRPr>
              <a:latin typeface="Roboto"/>
              <a:ea typeface="Roboto"/>
              <a:cs typeface="Roboto"/>
              <a:sym typeface="Roboto"/>
            </a:endParaRPr>
          </a:p>
        </p:txBody>
      </p:sp>
      <p:sp>
        <p:nvSpPr>
          <p:cNvPr id="664" name="Google Shape;664;p59"/>
          <p:cNvSpPr txBox="1"/>
          <p:nvPr/>
        </p:nvSpPr>
        <p:spPr>
          <a:xfrm>
            <a:off x="6339850" y="4259575"/>
            <a:ext cx="11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Proto Shield</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0"/>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Enclosure and Power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01" name="Google Shape;201;p25"/>
          <p:cNvSpPr txBox="1"/>
          <p:nvPr>
            <p:ph idx="1" type="body"/>
          </p:nvPr>
        </p:nvSpPr>
        <p:spPr>
          <a:xfrm>
            <a:off x="1104900" y="952500"/>
            <a:ext cx="7581900" cy="36360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chemeClr val="dk1"/>
              </a:buClr>
              <a:buSzPts val="3000"/>
              <a:buFont typeface="Dosis"/>
              <a:buAutoNum type="romanUcPeriod"/>
            </a:pPr>
            <a:r>
              <a:rPr lang="en">
                <a:solidFill>
                  <a:schemeClr val="dk1"/>
                </a:solidFill>
                <a:latin typeface="Dosis"/>
                <a:ea typeface="Dosis"/>
                <a:cs typeface="Dosis"/>
                <a:sym typeface="Dosis"/>
              </a:rPr>
              <a:t>System Design</a:t>
            </a:r>
            <a:endParaRPr>
              <a:solidFill>
                <a:schemeClr val="dk1"/>
              </a:solidFill>
              <a:latin typeface="Dosis"/>
              <a:ea typeface="Dosis"/>
              <a:cs typeface="Dosis"/>
              <a:sym typeface="Dosis"/>
            </a:endParaRPr>
          </a:p>
          <a:p>
            <a:pPr indent="-381000" lvl="1" marL="914400" rtl="0" algn="l">
              <a:spcBef>
                <a:spcPts val="0"/>
              </a:spcBef>
              <a:spcAft>
                <a:spcPts val="0"/>
              </a:spcAft>
              <a:buSzPts val="2400"/>
              <a:buFont typeface="Dosis"/>
              <a:buAutoNum type="alphaUcPeriod"/>
            </a:pPr>
            <a:r>
              <a:rPr lang="en">
                <a:latin typeface="Dosis"/>
                <a:ea typeface="Dosis"/>
                <a:cs typeface="Dosis"/>
                <a:sym typeface="Dosis"/>
              </a:rPr>
              <a:t>Software</a:t>
            </a:r>
            <a:endParaRPr>
              <a:latin typeface="Dosis"/>
              <a:ea typeface="Dosis"/>
              <a:cs typeface="Dosis"/>
              <a:sym typeface="Dosis"/>
            </a:endParaRPr>
          </a:p>
          <a:p>
            <a:pPr indent="-381000" lvl="1" marL="914400" rtl="0" algn="l">
              <a:spcBef>
                <a:spcPts val="0"/>
              </a:spcBef>
              <a:spcAft>
                <a:spcPts val="0"/>
              </a:spcAft>
              <a:buSzPts val="2400"/>
              <a:buFont typeface="Dosis"/>
              <a:buAutoNum type="alphaUcPeriod"/>
            </a:pPr>
            <a:r>
              <a:rPr lang="en">
                <a:latin typeface="Dosis"/>
                <a:ea typeface="Dosis"/>
                <a:cs typeface="Dosis"/>
                <a:sym typeface="Dosis"/>
              </a:rPr>
              <a:t>Embedded Software</a:t>
            </a:r>
            <a:endParaRPr>
              <a:latin typeface="Dosis"/>
              <a:ea typeface="Dosis"/>
              <a:cs typeface="Dosis"/>
              <a:sym typeface="Dosis"/>
            </a:endParaRPr>
          </a:p>
          <a:p>
            <a:pPr indent="-381000" lvl="1" marL="914400" rtl="0" algn="l">
              <a:spcBef>
                <a:spcPts val="0"/>
              </a:spcBef>
              <a:spcAft>
                <a:spcPts val="0"/>
              </a:spcAft>
              <a:buSzPts val="2400"/>
              <a:buFont typeface="Dosis"/>
              <a:buAutoNum type="alphaUcPeriod"/>
            </a:pPr>
            <a:r>
              <a:rPr lang="en">
                <a:latin typeface="Dosis"/>
                <a:ea typeface="Dosis"/>
                <a:cs typeface="Dosis"/>
                <a:sym typeface="Dosis"/>
              </a:rPr>
              <a:t>Serial Communication Conversion</a:t>
            </a:r>
            <a:endParaRPr>
              <a:latin typeface="Dosis"/>
              <a:ea typeface="Dosis"/>
              <a:cs typeface="Dosis"/>
              <a:sym typeface="Dosis"/>
            </a:endParaRPr>
          </a:p>
          <a:p>
            <a:pPr indent="-381000" lvl="1" marL="914400" rtl="0" algn="l">
              <a:spcBef>
                <a:spcPts val="0"/>
              </a:spcBef>
              <a:spcAft>
                <a:spcPts val="0"/>
              </a:spcAft>
              <a:buSzPts val="2400"/>
              <a:buFont typeface="Dosis"/>
              <a:buAutoNum type="alphaUcPeriod"/>
            </a:pPr>
            <a:r>
              <a:rPr lang="en">
                <a:latin typeface="Dosis"/>
                <a:ea typeface="Dosis"/>
                <a:cs typeface="Dosis"/>
                <a:sym typeface="Dosis"/>
              </a:rPr>
              <a:t>Custom PCB Design</a:t>
            </a:r>
            <a:endParaRPr>
              <a:latin typeface="Dosis"/>
              <a:ea typeface="Dosis"/>
              <a:cs typeface="Dosis"/>
              <a:sym typeface="Dosis"/>
            </a:endParaRPr>
          </a:p>
          <a:p>
            <a:pPr indent="-381000" lvl="1" marL="914400" rtl="0" algn="l">
              <a:spcBef>
                <a:spcPts val="0"/>
              </a:spcBef>
              <a:spcAft>
                <a:spcPts val="0"/>
              </a:spcAft>
              <a:buSzPts val="2400"/>
              <a:buFont typeface="Dosis"/>
              <a:buAutoNum type="alphaUcPeriod"/>
            </a:pPr>
            <a:r>
              <a:rPr lang="en">
                <a:latin typeface="Dosis"/>
                <a:ea typeface="Dosis"/>
                <a:cs typeface="Dosis"/>
                <a:sym typeface="Dosis"/>
              </a:rPr>
              <a:t>Enclosure + Power</a:t>
            </a:r>
            <a:endParaRPr>
              <a:latin typeface="Dosis"/>
              <a:ea typeface="Dosis"/>
              <a:cs typeface="Dosis"/>
              <a:sym typeface="Dosis"/>
            </a:endParaRPr>
          </a:p>
          <a:p>
            <a:pPr indent="-419100" lvl="0" marL="457200" rtl="0" algn="l">
              <a:spcBef>
                <a:spcPts val="0"/>
              </a:spcBef>
              <a:spcAft>
                <a:spcPts val="0"/>
              </a:spcAft>
              <a:buClr>
                <a:schemeClr val="dk1"/>
              </a:buClr>
              <a:buSzPts val="3000"/>
              <a:buFont typeface="Dosis"/>
              <a:buAutoNum type="romanUcPeriod"/>
            </a:pPr>
            <a:r>
              <a:rPr lang="en">
                <a:solidFill>
                  <a:schemeClr val="dk1"/>
                </a:solidFill>
                <a:latin typeface="Dosis"/>
                <a:ea typeface="Dosis"/>
                <a:cs typeface="Dosis"/>
                <a:sym typeface="Dosis"/>
              </a:rPr>
              <a:t>Tech Demo Plans</a:t>
            </a:r>
            <a:endParaRPr>
              <a:latin typeface="Dosis"/>
              <a:ea typeface="Dosis"/>
              <a:cs typeface="Dosis"/>
              <a:sym typeface="Dosis"/>
            </a:endParaRPr>
          </a:p>
          <a:p>
            <a:pPr indent="-419100" lvl="0" marL="457200" rtl="0" algn="l">
              <a:spcBef>
                <a:spcPts val="0"/>
              </a:spcBef>
              <a:spcAft>
                <a:spcPts val="0"/>
              </a:spcAft>
              <a:buClr>
                <a:schemeClr val="dk1"/>
              </a:buClr>
              <a:buSzPts val="3000"/>
              <a:buFont typeface="Dosis"/>
              <a:buAutoNum type="romanUcPeriod"/>
            </a:pPr>
            <a:r>
              <a:rPr lang="en">
                <a:solidFill>
                  <a:schemeClr val="dk1"/>
                </a:solidFill>
                <a:latin typeface="Dosis"/>
                <a:ea typeface="Dosis"/>
                <a:cs typeface="Dosis"/>
                <a:sym typeface="Dosis"/>
              </a:rPr>
              <a:t>Project Plan</a:t>
            </a:r>
            <a:endParaRPr>
              <a:latin typeface="Dosis"/>
              <a:ea typeface="Dosis"/>
              <a:cs typeface="Dosis"/>
              <a:sym typeface="Dosis"/>
            </a:endParaRPr>
          </a:p>
          <a:p>
            <a:pPr indent="-419100" lvl="0" marL="457200" rtl="0" algn="l">
              <a:spcBef>
                <a:spcPts val="0"/>
              </a:spcBef>
              <a:spcAft>
                <a:spcPts val="0"/>
              </a:spcAft>
              <a:buClr>
                <a:schemeClr val="dk1"/>
              </a:buClr>
              <a:buSzPts val="3000"/>
              <a:buFont typeface="Dosis"/>
              <a:buAutoNum type="romanUcPeriod"/>
            </a:pPr>
            <a:r>
              <a:rPr lang="en">
                <a:solidFill>
                  <a:schemeClr val="dk1"/>
                </a:solidFill>
                <a:latin typeface="Dosis"/>
                <a:ea typeface="Dosis"/>
                <a:cs typeface="Dosis"/>
                <a:sym typeface="Dosis"/>
              </a:rPr>
              <a:t>Product Demo</a:t>
            </a:r>
            <a:endParaRPr>
              <a:solidFill>
                <a:schemeClr val="dk1"/>
              </a:solidFill>
              <a:latin typeface="Dosis"/>
              <a:ea typeface="Dosis"/>
              <a:cs typeface="Dosis"/>
              <a:sym typeface="Dosi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1"/>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Challenges/Solutions</a:t>
            </a:r>
            <a:endParaRPr/>
          </a:p>
        </p:txBody>
      </p:sp>
      <p:sp>
        <p:nvSpPr>
          <p:cNvPr id="675" name="Google Shape;675;p61"/>
          <p:cNvSpPr txBox="1"/>
          <p:nvPr>
            <p:ph idx="1" type="body"/>
          </p:nvPr>
        </p:nvSpPr>
        <p:spPr>
          <a:xfrm>
            <a:off x="507025" y="1174375"/>
            <a:ext cx="3681900" cy="35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u="sng"/>
              <a:t>Challenges</a:t>
            </a:r>
            <a:r>
              <a:rPr lang="en" sz="1600"/>
              <a:t>:</a:t>
            </a:r>
            <a:endParaRPr sz="1600"/>
          </a:p>
          <a:p>
            <a:pPr indent="-330200" lvl="0" marL="457200" rtl="0" algn="l">
              <a:spcBef>
                <a:spcPts val="600"/>
              </a:spcBef>
              <a:spcAft>
                <a:spcPts val="0"/>
              </a:spcAft>
              <a:buSzPts val="1600"/>
              <a:buChar char="▸"/>
            </a:pPr>
            <a:r>
              <a:rPr lang="en" sz="1600"/>
              <a:t>Power system</a:t>
            </a:r>
            <a:endParaRPr sz="1600"/>
          </a:p>
          <a:p>
            <a:pPr indent="-330200" lvl="1" marL="914400" rtl="0" algn="l">
              <a:spcBef>
                <a:spcPts val="0"/>
              </a:spcBef>
              <a:spcAft>
                <a:spcPts val="0"/>
              </a:spcAft>
              <a:buSzPts val="1600"/>
              <a:buChar char="▹"/>
            </a:pPr>
            <a:r>
              <a:rPr lang="en" sz="1600"/>
              <a:t>Inrush protection</a:t>
            </a:r>
            <a:endParaRPr sz="1600"/>
          </a:p>
          <a:p>
            <a:pPr indent="-330200" lvl="1" marL="914400" rtl="0" algn="l">
              <a:spcBef>
                <a:spcPts val="0"/>
              </a:spcBef>
              <a:spcAft>
                <a:spcPts val="0"/>
              </a:spcAft>
              <a:buSzPts val="1600"/>
              <a:buChar char="▹"/>
            </a:pPr>
            <a:r>
              <a:rPr lang="en" sz="1600"/>
              <a:t>Battery shall last 24 hours with continuous use </a:t>
            </a:r>
            <a:endParaRPr sz="1600"/>
          </a:p>
          <a:p>
            <a:pPr indent="-330200" lvl="1" marL="914400" rtl="0" algn="l">
              <a:spcBef>
                <a:spcPts val="0"/>
              </a:spcBef>
              <a:spcAft>
                <a:spcPts val="0"/>
              </a:spcAft>
              <a:buSzPts val="1600"/>
              <a:buChar char="▹"/>
            </a:pPr>
            <a:r>
              <a:rPr lang="en" sz="1600"/>
              <a:t>Battery charge controller shall be implemented </a:t>
            </a:r>
            <a:endParaRPr sz="1600"/>
          </a:p>
          <a:p>
            <a:pPr indent="-330200" lvl="0" marL="457200" rtl="0" algn="l">
              <a:spcBef>
                <a:spcPts val="0"/>
              </a:spcBef>
              <a:spcAft>
                <a:spcPts val="0"/>
              </a:spcAft>
              <a:buSzPts val="1600"/>
              <a:buChar char="▸"/>
            </a:pPr>
            <a:r>
              <a:rPr lang="en" sz="1600"/>
              <a:t>Enclosure </a:t>
            </a:r>
            <a:endParaRPr sz="1600"/>
          </a:p>
          <a:p>
            <a:pPr indent="-330200" lvl="1" marL="914400" rtl="0" algn="l">
              <a:spcBef>
                <a:spcPts val="0"/>
              </a:spcBef>
              <a:spcAft>
                <a:spcPts val="0"/>
              </a:spcAft>
              <a:buSzPts val="1600"/>
              <a:buChar char="▹"/>
            </a:pPr>
            <a:r>
              <a:rPr lang="en" sz="1600"/>
              <a:t>Passive cooling system</a:t>
            </a:r>
            <a:endParaRPr sz="1600"/>
          </a:p>
          <a:p>
            <a:pPr indent="-330200" lvl="1" marL="914400" rtl="0" algn="l">
              <a:spcBef>
                <a:spcPts val="0"/>
              </a:spcBef>
              <a:spcAft>
                <a:spcPts val="0"/>
              </a:spcAft>
              <a:buSzPts val="1600"/>
              <a:buChar char="▹"/>
            </a:pPr>
            <a:r>
              <a:rPr lang="en" sz="1600"/>
              <a:t>Shock </a:t>
            </a:r>
            <a:r>
              <a:rPr lang="en" sz="1600"/>
              <a:t>resistant</a:t>
            </a:r>
            <a:r>
              <a:rPr lang="en" sz="1600"/>
              <a:t> </a:t>
            </a:r>
            <a:endParaRPr sz="1600"/>
          </a:p>
          <a:p>
            <a:pPr indent="-330200" lvl="1" marL="914400" rtl="0" algn="l">
              <a:spcBef>
                <a:spcPts val="0"/>
              </a:spcBef>
              <a:spcAft>
                <a:spcPts val="0"/>
              </a:spcAft>
              <a:buSzPts val="1600"/>
              <a:buChar char="▹"/>
            </a:pPr>
            <a:r>
              <a:rPr lang="en" sz="1600"/>
              <a:t>Custom connector </a:t>
            </a:r>
            <a:endParaRPr sz="1600"/>
          </a:p>
        </p:txBody>
      </p:sp>
      <p:sp>
        <p:nvSpPr>
          <p:cNvPr id="676" name="Google Shape;676;p61"/>
          <p:cNvSpPr txBox="1"/>
          <p:nvPr>
            <p:ph idx="2" type="body"/>
          </p:nvPr>
        </p:nvSpPr>
        <p:spPr>
          <a:xfrm>
            <a:off x="4224975" y="1174375"/>
            <a:ext cx="4450800" cy="35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u="sng"/>
              <a:t>How to Overcome</a:t>
            </a:r>
            <a:r>
              <a:rPr lang="en" sz="1600"/>
              <a:t>:</a:t>
            </a:r>
            <a:endParaRPr sz="1600"/>
          </a:p>
          <a:p>
            <a:pPr indent="-311150" lvl="0" marL="457200" rtl="0" algn="l">
              <a:spcBef>
                <a:spcPts val="600"/>
              </a:spcBef>
              <a:spcAft>
                <a:spcPts val="0"/>
              </a:spcAft>
              <a:buSzPts val="1300"/>
              <a:buChar char="▸"/>
            </a:pPr>
            <a:r>
              <a:rPr lang="en" sz="1300"/>
              <a:t>Power system</a:t>
            </a:r>
            <a:endParaRPr sz="1300"/>
          </a:p>
          <a:p>
            <a:pPr indent="-311150" lvl="1" marL="914400" rtl="0" algn="l">
              <a:spcBef>
                <a:spcPts val="0"/>
              </a:spcBef>
              <a:spcAft>
                <a:spcPts val="0"/>
              </a:spcAft>
              <a:buSzPts val="1300"/>
              <a:buChar char="▹"/>
            </a:pPr>
            <a:r>
              <a:rPr lang="en" sz="1300"/>
              <a:t>System will be designed with a MOSFET to protect against inrush</a:t>
            </a:r>
            <a:endParaRPr sz="1300"/>
          </a:p>
          <a:p>
            <a:pPr indent="-311150" lvl="1" marL="914400" rtl="0" algn="l">
              <a:spcBef>
                <a:spcPts val="0"/>
              </a:spcBef>
              <a:spcAft>
                <a:spcPts val="0"/>
              </a:spcAft>
              <a:buSzPts val="1300"/>
              <a:buChar char="▹"/>
            </a:pPr>
            <a:r>
              <a:rPr lang="en" sz="1300"/>
              <a:t>Battery pack will be selected to meet requirements with respect to device form factor</a:t>
            </a:r>
            <a:endParaRPr sz="1300"/>
          </a:p>
          <a:p>
            <a:pPr indent="-311150" lvl="1" marL="914400" rtl="0" algn="l">
              <a:spcBef>
                <a:spcPts val="0"/>
              </a:spcBef>
              <a:spcAft>
                <a:spcPts val="0"/>
              </a:spcAft>
              <a:buSzPts val="1300"/>
              <a:buChar char="▹"/>
            </a:pPr>
            <a:r>
              <a:rPr lang="en" sz="1300"/>
              <a:t>System will be designed with a dedicated IC in the input circuit</a:t>
            </a:r>
            <a:endParaRPr sz="1300"/>
          </a:p>
          <a:p>
            <a:pPr indent="-311150" lvl="0" marL="457200" rtl="0" algn="l">
              <a:spcBef>
                <a:spcPts val="0"/>
              </a:spcBef>
              <a:spcAft>
                <a:spcPts val="0"/>
              </a:spcAft>
              <a:buSzPts val="1300"/>
              <a:buChar char="▸"/>
            </a:pPr>
            <a:r>
              <a:rPr lang="en" sz="1300"/>
              <a:t>Enclosure</a:t>
            </a:r>
            <a:endParaRPr sz="1300"/>
          </a:p>
          <a:p>
            <a:pPr indent="-311150" lvl="1" marL="914400" rtl="0" algn="l">
              <a:spcBef>
                <a:spcPts val="0"/>
              </a:spcBef>
              <a:spcAft>
                <a:spcPts val="0"/>
              </a:spcAft>
              <a:buSzPts val="1300"/>
              <a:buChar char="▹"/>
            </a:pPr>
            <a:r>
              <a:rPr lang="en" sz="1300"/>
              <a:t>Enclosure will be designed to direct heat out of enclosure</a:t>
            </a:r>
            <a:endParaRPr sz="1300"/>
          </a:p>
          <a:p>
            <a:pPr indent="-311150" lvl="1" marL="914400" rtl="0" algn="l">
              <a:spcBef>
                <a:spcPts val="0"/>
              </a:spcBef>
              <a:spcAft>
                <a:spcPts val="0"/>
              </a:spcAft>
              <a:buSzPts val="1300"/>
              <a:buChar char="▹"/>
            </a:pPr>
            <a:r>
              <a:rPr lang="en" sz="1300"/>
              <a:t>Enclosure</a:t>
            </a:r>
            <a:r>
              <a:rPr lang="en" sz="1300"/>
              <a:t> will be designed to </a:t>
            </a:r>
            <a:r>
              <a:rPr lang="en" sz="1300"/>
              <a:t>incorporate</a:t>
            </a:r>
            <a:r>
              <a:rPr lang="en" sz="1300"/>
              <a:t> shock </a:t>
            </a:r>
            <a:r>
              <a:rPr lang="en" sz="1300"/>
              <a:t>resistant</a:t>
            </a:r>
            <a:r>
              <a:rPr lang="en" sz="1300"/>
              <a:t> materials </a:t>
            </a:r>
            <a:endParaRPr sz="1300"/>
          </a:p>
          <a:p>
            <a:pPr indent="-311150" lvl="1" marL="914400" rtl="0" algn="l">
              <a:spcBef>
                <a:spcPts val="0"/>
              </a:spcBef>
              <a:spcAft>
                <a:spcPts val="0"/>
              </a:spcAft>
              <a:buSzPts val="1300"/>
              <a:buChar char="▹"/>
            </a:pPr>
            <a:r>
              <a:rPr lang="en" sz="1300"/>
              <a:t>Utilize existing connectors as </a:t>
            </a:r>
            <a:r>
              <a:rPr lang="en" sz="1300"/>
              <a:t>inspiration / direction with a focus on magnetic connectors </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2"/>
          <p:cNvSpPr/>
          <p:nvPr/>
        </p:nvSpPr>
        <p:spPr>
          <a:xfrm>
            <a:off x="4147175" y="1721250"/>
            <a:ext cx="4544700" cy="2394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82" name="Google Shape;682;p62"/>
          <p:cNvSpPr/>
          <p:nvPr/>
        </p:nvSpPr>
        <p:spPr>
          <a:xfrm>
            <a:off x="1023550" y="1180513"/>
            <a:ext cx="2964900" cy="348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83" name="Google Shape;683;p6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Block Diagram</a:t>
            </a:r>
            <a:endParaRPr/>
          </a:p>
        </p:txBody>
      </p:sp>
      <p:pic>
        <p:nvPicPr>
          <p:cNvPr id="684" name="Google Shape;684;p62"/>
          <p:cNvPicPr preferRelativeResize="0"/>
          <p:nvPr/>
        </p:nvPicPr>
        <p:blipFill>
          <a:blip r:embed="rId3">
            <a:alphaModFix/>
          </a:blip>
          <a:stretch>
            <a:fillRect/>
          </a:stretch>
        </p:blipFill>
        <p:spPr>
          <a:xfrm>
            <a:off x="4300950" y="1870100"/>
            <a:ext cx="4324350" cy="2105025"/>
          </a:xfrm>
          <a:prstGeom prst="rect">
            <a:avLst/>
          </a:prstGeom>
          <a:noFill/>
          <a:ln>
            <a:noFill/>
          </a:ln>
        </p:spPr>
      </p:pic>
      <p:sp>
        <p:nvSpPr>
          <p:cNvPr id="685" name="Google Shape;685;p62"/>
          <p:cNvSpPr txBox="1"/>
          <p:nvPr/>
        </p:nvSpPr>
        <p:spPr>
          <a:xfrm>
            <a:off x="1023550" y="1180525"/>
            <a:ext cx="10965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Roboto Black"/>
                <a:ea typeface="Roboto Black"/>
                <a:cs typeface="Roboto Black"/>
                <a:sym typeface="Roboto Black"/>
              </a:rPr>
              <a:t>Power</a:t>
            </a:r>
            <a:endParaRPr>
              <a:solidFill>
                <a:schemeClr val="accent6"/>
              </a:solidFill>
              <a:latin typeface="Roboto Black"/>
              <a:ea typeface="Roboto Black"/>
              <a:cs typeface="Roboto Black"/>
              <a:sym typeface="Roboto Black"/>
            </a:endParaRPr>
          </a:p>
        </p:txBody>
      </p:sp>
      <p:sp>
        <p:nvSpPr>
          <p:cNvPr id="686" name="Google Shape;686;p62"/>
          <p:cNvSpPr txBox="1"/>
          <p:nvPr/>
        </p:nvSpPr>
        <p:spPr>
          <a:xfrm>
            <a:off x="4147175" y="3798825"/>
            <a:ext cx="12552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Black"/>
                <a:ea typeface="Roboto Black"/>
                <a:cs typeface="Roboto Black"/>
                <a:sym typeface="Roboto Black"/>
              </a:rPr>
              <a:t>Enclosure</a:t>
            </a:r>
            <a:endParaRPr>
              <a:solidFill>
                <a:schemeClr val="accent3"/>
              </a:solidFill>
              <a:latin typeface="Roboto Black"/>
              <a:ea typeface="Roboto Black"/>
              <a:cs typeface="Roboto Black"/>
              <a:sym typeface="Roboto Black"/>
            </a:endParaRPr>
          </a:p>
        </p:txBody>
      </p:sp>
      <p:pic>
        <p:nvPicPr>
          <p:cNvPr id="687" name="Google Shape;687;p62"/>
          <p:cNvPicPr preferRelativeResize="0"/>
          <p:nvPr/>
        </p:nvPicPr>
        <p:blipFill>
          <a:blip r:embed="rId4">
            <a:alphaModFix/>
          </a:blip>
          <a:stretch>
            <a:fillRect/>
          </a:stretch>
        </p:blipFill>
        <p:spPr>
          <a:xfrm>
            <a:off x="1382050" y="1489113"/>
            <a:ext cx="2247900" cy="2867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Alternatives for subsystem and tradeoffs</a:t>
            </a:r>
            <a:endParaRPr/>
          </a:p>
        </p:txBody>
      </p:sp>
      <p:graphicFrame>
        <p:nvGraphicFramePr>
          <p:cNvPr id="693" name="Google Shape;693;p63"/>
          <p:cNvGraphicFramePr/>
          <p:nvPr/>
        </p:nvGraphicFramePr>
        <p:xfrm>
          <a:off x="594350" y="1211413"/>
          <a:ext cx="3000000" cy="3000000"/>
        </p:xfrm>
        <a:graphic>
          <a:graphicData uri="http://schemas.openxmlformats.org/drawingml/2006/table">
            <a:tbl>
              <a:tblPr>
                <a:noFill/>
                <a:tableStyleId>{B86B7A41-5525-4B62-AB8A-F4FE0BF2A46A}</a:tableStyleId>
              </a:tblPr>
              <a:tblGrid>
                <a:gridCol w="1313875"/>
                <a:gridCol w="1156775"/>
                <a:gridCol w="1461675"/>
              </a:tblGrid>
              <a:tr h="404250">
                <a:tc gridSpan="3">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Power System</a:t>
                      </a:r>
                      <a:endParaRPr sz="1200">
                        <a:solidFill>
                          <a:schemeClr val="dk1"/>
                        </a:solidFill>
                        <a:latin typeface="Dosis"/>
                        <a:ea typeface="Dosis"/>
                        <a:cs typeface="Dosis"/>
                        <a:sym typeface="Dosis"/>
                      </a:endParaRPr>
                    </a:p>
                  </a:txBody>
                  <a:tcPr marT="91425" marB="91425" marR="91425" marL="91425" anchor="ctr"/>
                </a:tc>
                <a:tc hMerge="1"/>
                <a:tc hMerge="1"/>
              </a:tr>
              <a:tr h="9986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Charge Controller</a:t>
                      </a:r>
                      <a:endParaRPr sz="1200">
                        <a:solidFill>
                          <a:schemeClr val="dk1"/>
                        </a:solidFill>
                        <a:latin typeface="Dosis"/>
                        <a:ea typeface="Dosis"/>
                        <a:cs typeface="Dosis"/>
                        <a:sym typeface="Dosis"/>
                      </a:endParaRPr>
                    </a:p>
                  </a:txBody>
                  <a:tcPr marT="91425" marB="91425" marR="91425" marL="91425" anchor="ct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Dedicated IC</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specific conversion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efficient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limited buck/boost support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needs heat management</a:t>
                      </a:r>
                      <a:endParaRPr sz="800">
                        <a:solidFill>
                          <a:schemeClr val="dk1"/>
                        </a:solidFill>
                        <a:latin typeface="Dosis"/>
                        <a:ea typeface="Dosis"/>
                        <a:cs typeface="Dosis"/>
                        <a:sym typeface="Dosis"/>
                      </a:endParaRPr>
                    </a:p>
                  </a:txBody>
                  <a:tcPr marT="91425" marB="91425" marR="91425" marL="91425">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Microcontroller </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expensive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flexible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complex to implement </a:t>
                      </a:r>
                      <a:endParaRPr sz="800">
                        <a:solidFill>
                          <a:schemeClr val="dk1"/>
                        </a:solidFill>
                        <a:latin typeface="Dosis"/>
                        <a:ea typeface="Dosis"/>
                        <a:cs typeface="Dosis"/>
                        <a:sym typeface="Dosis"/>
                      </a:endParaRPr>
                    </a:p>
                    <a:p>
                      <a:pPr indent="0" lvl="0" marL="0" rtl="0" algn="l">
                        <a:spcBef>
                          <a:spcPts val="0"/>
                        </a:spcBef>
                        <a:spcAft>
                          <a:spcPts val="0"/>
                        </a:spcAft>
                        <a:buNone/>
                      </a:pPr>
                      <a:r>
                        <a:t/>
                      </a:r>
                      <a:endParaRPr sz="800">
                        <a:solidFill>
                          <a:schemeClr val="dk1"/>
                        </a:solidFill>
                        <a:latin typeface="Dosis"/>
                        <a:ea typeface="Dosis"/>
                        <a:cs typeface="Dosis"/>
                        <a:sym typeface="Dosis"/>
                      </a:endParaRPr>
                    </a:p>
                  </a:txBody>
                  <a:tcPr marT="91425" marB="91425" marR="91425" marL="91425"/>
                </a:tc>
              </a:tr>
              <a:tr h="3810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Inrush Protection</a:t>
                      </a:r>
                      <a:endParaRPr sz="1200">
                        <a:solidFill>
                          <a:schemeClr val="dk1"/>
                        </a:solidFill>
                        <a:latin typeface="Dosis"/>
                        <a:ea typeface="Dosis"/>
                        <a:cs typeface="Dosis"/>
                        <a:sym typeface="Dosis"/>
                      </a:endParaRPr>
                    </a:p>
                  </a:txBody>
                  <a:tcPr marT="91425" marB="91425" marR="91425" marL="91425" anchor="ct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Yes</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protects hardware</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increases cost of unit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adds to power system size</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might not be necessary due to lack of capacitors on device </a:t>
                      </a:r>
                      <a:endParaRPr sz="800">
                        <a:solidFill>
                          <a:schemeClr val="dk1"/>
                        </a:solidFill>
                        <a:latin typeface="Dosis"/>
                        <a:ea typeface="Dosis"/>
                        <a:cs typeface="Dosis"/>
                        <a:sym typeface="Dosis"/>
                      </a:endParaRPr>
                    </a:p>
                  </a:txBody>
                  <a:tcPr marT="91425" marB="91425" marR="91425" marL="91425">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No</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less complex</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cheaper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doesn’t regulate current</a:t>
                      </a:r>
                      <a:endParaRPr sz="800">
                        <a:solidFill>
                          <a:schemeClr val="dk1"/>
                        </a:solidFill>
                        <a:latin typeface="Dosis"/>
                        <a:ea typeface="Dosis"/>
                        <a:cs typeface="Dosis"/>
                        <a:sym typeface="Dosis"/>
                      </a:endParaRPr>
                    </a:p>
                  </a:txBody>
                  <a:tcPr marT="91425" marB="91425" marR="91425" marL="91425"/>
                </a:tc>
              </a:tr>
              <a:tr h="3810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Battery </a:t>
                      </a:r>
                      <a:endParaRPr sz="1200">
                        <a:solidFill>
                          <a:schemeClr val="dk1"/>
                        </a:solidFill>
                        <a:latin typeface="Dosis"/>
                        <a:ea typeface="Dosis"/>
                        <a:cs typeface="Dosis"/>
                        <a:sym typeface="Dosis"/>
                      </a:endParaRPr>
                    </a:p>
                  </a:txBody>
                  <a:tcPr marT="91425" marB="91425" marR="91425" marL="91425" anchor="ct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Swappable</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extended life span of device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bulkier design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limits enclosure design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flexibility</a:t>
                      </a:r>
                      <a:endParaRPr sz="800">
                        <a:solidFill>
                          <a:schemeClr val="dk1"/>
                        </a:solidFill>
                        <a:latin typeface="Dosis"/>
                        <a:ea typeface="Dosis"/>
                        <a:cs typeface="Dosis"/>
                        <a:sym typeface="Dosis"/>
                      </a:endParaRPr>
                    </a:p>
                  </a:txBody>
                  <a:tcPr marT="91425" marB="91425" marR="91425" marL="91425"/>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Built-In</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compact design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integrated charging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limited lifespan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hard to service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user friendly </a:t>
                      </a:r>
                      <a:endParaRPr sz="800">
                        <a:solidFill>
                          <a:schemeClr val="dk1"/>
                        </a:solidFill>
                        <a:latin typeface="Dosis"/>
                        <a:ea typeface="Dosis"/>
                        <a:cs typeface="Dosis"/>
                        <a:sym typeface="Dosis"/>
                      </a:endParaRPr>
                    </a:p>
                  </a:txBody>
                  <a:tcPr marT="91425" marB="91425" marR="91425" marL="91425">
                    <a:solidFill>
                      <a:schemeClr val="lt2"/>
                    </a:solidFill>
                  </a:tcPr>
                </a:tc>
              </a:tr>
            </a:tbl>
          </a:graphicData>
        </a:graphic>
      </p:graphicFrame>
      <p:graphicFrame>
        <p:nvGraphicFramePr>
          <p:cNvPr id="694" name="Google Shape;694;p63"/>
          <p:cNvGraphicFramePr/>
          <p:nvPr/>
        </p:nvGraphicFramePr>
        <p:xfrm>
          <a:off x="4710225" y="1227600"/>
          <a:ext cx="3000000" cy="3000000"/>
        </p:xfrm>
        <a:graphic>
          <a:graphicData uri="http://schemas.openxmlformats.org/drawingml/2006/table">
            <a:tbl>
              <a:tblPr>
                <a:noFill/>
                <a:tableStyleId>{B86B7A41-5525-4B62-AB8A-F4FE0BF2A46A}</a:tableStyleId>
              </a:tblPr>
              <a:tblGrid>
                <a:gridCol w="1310775"/>
                <a:gridCol w="1310775"/>
                <a:gridCol w="1310775"/>
              </a:tblGrid>
              <a:tr h="388075">
                <a:tc gridSpan="3">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Enclosure</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1036275">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Cooling</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Passive</a:t>
                      </a:r>
                      <a:r>
                        <a:rPr lang="en" sz="800">
                          <a:solidFill>
                            <a:schemeClr val="dk1"/>
                          </a:solidFill>
                          <a:latin typeface="Dosis"/>
                          <a:ea typeface="Dosis"/>
                          <a:cs typeface="Dosis"/>
                          <a:sym typeface="Dosis"/>
                        </a:rPr>
                        <a:t>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quiet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requires no additional power</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likely to allow components to overheat</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Active</a:t>
                      </a:r>
                      <a:r>
                        <a:rPr lang="en" sz="800" u="sng">
                          <a:solidFill>
                            <a:schemeClr val="dk1"/>
                          </a:solidFill>
                          <a:latin typeface="Dosis"/>
                          <a:ea typeface="Dosis"/>
                          <a:cs typeface="Dosis"/>
                          <a:sym typeface="Dosis"/>
                        </a:rPr>
                        <a:t> </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noisy</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requires power</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keeps components cool more consistently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582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Connector for Swappable Inputs</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USB</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very available and lots of documentation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inexpensive and easy to implement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can break due to depth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Custom Pin Head Based Connector</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expensive and time consuming to develop</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adds custom feel to device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can reduce strain and be used many times before degradation</a:t>
                      </a:r>
                      <a:endParaRPr sz="800" u="sng">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91435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Material</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Aluminium </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sturdy and impact resistant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well made look and feel</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expensive</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difficult to prototype</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Plastic (PLA)</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easily broken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cheap look and feel</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-inexpensive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easy to prototype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Components/Part Selection Tradeoffs</a:t>
            </a:r>
            <a:endParaRPr/>
          </a:p>
        </p:txBody>
      </p:sp>
      <p:graphicFrame>
        <p:nvGraphicFramePr>
          <p:cNvPr id="700" name="Google Shape;700;p64"/>
          <p:cNvGraphicFramePr/>
          <p:nvPr/>
        </p:nvGraphicFramePr>
        <p:xfrm>
          <a:off x="594350" y="1211413"/>
          <a:ext cx="3000000" cy="3000000"/>
        </p:xfrm>
        <a:graphic>
          <a:graphicData uri="http://schemas.openxmlformats.org/drawingml/2006/table">
            <a:tbl>
              <a:tblPr>
                <a:noFill/>
                <a:tableStyleId>{B86B7A41-5525-4B62-AB8A-F4FE0BF2A46A}</a:tableStyleId>
              </a:tblPr>
              <a:tblGrid>
                <a:gridCol w="1313875"/>
                <a:gridCol w="1156775"/>
                <a:gridCol w="1461675"/>
              </a:tblGrid>
              <a:tr h="404250">
                <a:tc gridSpan="3">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Power System</a:t>
                      </a:r>
                      <a:endParaRPr sz="1200">
                        <a:solidFill>
                          <a:schemeClr val="dk1"/>
                        </a:solidFill>
                        <a:latin typeface="Dosis"/>
                        <a:ea typeface="Dosis"/>
                        <a:cs typeface="Dosis"/>
                        <a:sym typeface="Dosis"/>
                      </a:endParaRPr>
                    </a:p>
                  </a:txBody>
                  <a:tcPr marT="91425" marB="91425" marR="91425" marL="91425" anchor="ctr"/>
                </a:tc>
                <a:tc hMerge="1"/>
                <a:tc hMerge="1"/>
              </a:tr>
              <a:tr h="9986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Dedicated IC Charge Controller Type</a:t>
                      </a:r>
                      <a:endParaRPr sz="1200">
                        <a:solidFill>
                          <a:schemeClr val="dk1"/>
                        </a:solidFill>
                        <a:latin typeface="Dosis"/>
                        <a:ea typeface="Dosis"/>
                        <a:cs typeface="Dosis"/>
                        <a:sym typeface="Dosis"/>
                      </a:endParaRPr>
                    </a:p>
                  </a:txBody>
                  <a:tcPr marT="91425" marB="91425" marR="91425" marL="91425" anchor="ct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Dedicated IC</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specific conversion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efficient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limited buck/boost support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needs heat management</a:t>
                      </a:r>
                      <a:endParaRPr sz="800">
                        <a:solidFill>
                          <a:schemeClr val="dk1"/>
                        </a:solidFill>
                        <a:latin typeface="Dosis"/>
                        <a:ea typeface="Dosis"/>
                        <a:cs typeface="Dosis"/>
                        <a:sym typeface="Dosis"/>
                      </a:endParaRPr>
                    </a:p>
                  </a:txBody>
                  <a:tcPr marT="91425" marB="91425" marR="91425" marL="91425">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Microcontroller </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expensive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flexible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complex to implement </a:t>
                      </a:r>
                      <a:endParaRPr sz="800">
                        <a:solidFill>
                          <a:schemeClr val="dk1"/>
                        </a:solidFill>
                        <a:latin typeface="Dosis"/>
                        <a:ea typeface="Dosis"/>
                        <a:cs typeface="Dosis"/>
                        <a:sym typeface="Dosis"/>
                      </a:endParaRPr>
                    </a:p>
                    <a:p>
                      <a:pPr indent="0" lvl="0" marL="0" rtl="0" algn="l">
                        <a:spcBef>
                          <a:spcPts val="0"/>
                        </a:spcBef>
                        <a:spcAft>
                          <a:spcPts val="0"/>
                        </a:spcAft>
                        <a:buNone/>
                      </a:pPr>
                      <a:r>
                        <a:t/>
                      </a:r>
                      <a:endParaRPr sz="800">
                        <a:solidFill>
                          <a:schemeClr val="dk1"/>
                        </a:solidFill>
                        <a:latin typeface="Dosis"/>
                        <a:ea typeface="Dosis"/>
                        <a:cs typeface="Dosis"/>
                        <a:sym typeface="Dosis"/>
                      </a:endParaRPr>
                    </a:p>
                  </a:txBody>
                  <a:tcPr marT="91425" marB="91425" marR="91425" marL="91425"/>
                </a:tc>
              </a:tr>
              <a:tr h="3810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Inrush Protection Type</a:t>
                      </a:r>
                      <a:endParaRPr sz="1200">
                        <a:solidFill>
                          <a:schemeClr val="dk1"/>
                        </a:solidFill>
                        <a:latin typeface="Dosis"/>
                        <a:ea typeface="Dosis"/>
                        <a:cs typeface="Dosis"/>
                        <a:sym typeface="Dosis"/>
                      </a:endParaRPr>
                    </a:p>
                  </a:txBody>
                  <a:tcPr marT="91425" marB="91425" marR="91425" marL="91425" anchor="ct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Thermistor </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large voltage drop</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generates significant heat from power loss</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very simple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slow response </a:t>
                      </a:r>
                      <a:endParaRPr sz="800">
                        <a:solidFill>
                          <a:schemeClr val="dk1"/>
                        </a:solidFill>
                        <a:latin typeface="Dosis"/>
                        <a:ea typeface="Dosis"/>
                        <a:cs typeface="Dosis"/>
                        <a:sym typeface="Dosis"/>
                      </a:endParaRPr>
                    </a:p>
                  </a:txBody>
                  <a:tcPr marT="91425" marB="91425" marR="91425" marL="91425"/>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MOSFET</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fast response</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high efficiency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complex</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expensive</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minimal voltage drop</a:t>
                      </a:r>
                      <a:endParaRPr sz="800">
                        <a:solidFill>
                          <a:schemeClr val="dk1"/>
                        </a:solidFill>
                        <a:latin typeface="Dosis"/>
                        <a:ea typeface="Dosis"/>
                        <a:cs typeface="Dosis"/>
                        <a:sym typeface="Dosis"/>
                      </a:endParaRPr>
                    </a:p>
                  </a:txBody>
                  <a:tcPr marT="91425" marB="91425" marR="91425" marL="91425">
                    <a:solidFill>
                      <a:schemeClr val="lt2"/>
                    </a:solidFill>
                  </a:tcPr>
                </a:tc>
              </a:tr>
              <a:tr h="381000">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Built-In Battery Type</a:t>
                      </a:r>
                      <a:endParaRPr sz="1200">
                        <a:solidFill>
                          <a:schemeClr val="dk1"/>
                        </a:solidFill>
                        <a:latin typeface="Dosis"/>
                        <a:ea typeface="Dosis"/>
                        <a:cs typeface="Dosis"/>
                        <a:sym typeface="Dosis"/>
                      </a:endParaRPr>
                    </a:p>
                  </a:txBody>
                  <a:tcPr marT="91425" marB="91425" marR="91425" marL="91425" anchor="ct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Lithium-Ion</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HIgher energy density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well-developed technology</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weight</a:t>
                      </a:r>
                      <a:r>
                        <a:rPr lang="en" sz="800">
                          <a:solidFill>
                            <a:schemeClr val="dk1"/>
                          </a:solidFill>
                          <a:latin typeface="Dosis"/>
                          <a:ea typeface="Dosis"/>
                          <a:cs typeface="Dosis"/>
                          <a:sym typeface="Dosis"/>
                        </a:rPr>
                        <a:t> </a:t>
                      </a:r>
                      <a:endParaRPr sz="800">
                        <a:solidFill>
                          <a:schemeClr val="dk1"/>
                        </a:solidFill>
                        <a:latin typeface="Dosis"/>
                        <a:ea typeface="Dosis"/>
                        <a:cs typeface="Dosis"/>
                        <a:sym typeface="Dosis"/>
                      </a:endParaRPr>
                    </a:p>
                  </a:txBody>
                  <a:tcPr marT="91425" marB="91425" marR="91425" marL="91425">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Lithium-Polymer</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flexible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lightweight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lower energy density</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expensive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safer </a:t>
                      </a:r>
                      <a:endParaRPr sz="800">
                        <a:solidFill>
                          <a:schemeClr val="dk1"/>
                        </a:solidFill>
                        <a:latin typeface="Dosis"/>
                        <a:ea typeface="Dosis"/>
                        <a:cs typeface="Dosis"/>
                        <a:sym typeface="Dosis"/>
                      </a:endParaRPr>
                    </a:p>
                  </a:txBody>
                  <a:tcPr marT="91425" marB="91425" marR="91425" marL="91425"/>
                </a:tc>
              </a:tr>
            </a:tbl>
          </a:graphicData>
        </a:graphic>
      </p:graphicFrame>
      <p:graphicFrame>
        <p:nvGraphicFramePr>
          <p:cNvPr id="701" name="Google Shape;701;p64"/>
          <p:cNvGraphicFramePr/>
          <p:nvPr/>
        </p:nvGraphicFramePr>
        <p:xfrm>
          <a:off x="4679750" y="1211425"/>
          <a:ext cx="3000000" cy="3000000"/>
        </p:xfrm>
        <a:graphic>
          <a:graphicData uri="http://schemas.openxmlformats.org/drawingml/2006/table">
            <a:tbl>
              <a:tblPr>
                <a:noFill/>
                <a:tableStyleId>{B86B7A41-5525-4B62-AB8A-F4FE0BF2A46A}</a:tableStyleId>
              </a:tblPr>
              <a:tblGrid>
                <a:gridCol w="1310775"/>
                <a:gridCol w="1310775"/>
                <a:gridCol w="1310775"/>
              </a:tblGrid>
              <a:tr h="388075">
                <a:tc gridSpan="3">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Enclosure</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1036275">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Passive Cooling Method</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Heat Sink</a:t>
                      </a:r>
                      <a:r>
                        <a:rPr lang="en" sz="800">
                          <a:solidFill>
                            <a:schemeClr val="dk1"/>
                          </a:solidFill>
                          <a:latin typeface="Dosis"/>
                          <a:ea typeface="Dosis"/>
                          <a:cs typeface="Dosis"/>
                          <a:sym typeface="Dosis"/>
                        </a:rPr>
                        <a:t>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effective heat </a:t>
                      </a:r>
                      <a:r>
                        <a:rPr lang="en" sz="800">
                          <a:solidFill>
                            <a:schemeClr val="dk1"/>
                          </a:solidFill>
                          <a:latin typeface="Dosis"/>
                          <a:ea typeface="Dosis"/>
                          <a:cs typeface="Dosis"/>
                          <a:sym typeface="Dosis"/>
                        </a:rPr>
                        <a:t>dissipation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a:t>
                      </a:r>
                      <a:r>
                        <a:rPr lang="en" sz="800">
                          <a:solidFill>
                            <a:schemeClr val="dk1"/>
                          </a:solidFill>
                          <a:latin typeface="Dosis"/>
                          <a:ea typeface="Dosis"/>
                          <a:cs typeface="Dosis"/>
                          <a:sym typeface="Dosis"/>
                        </a:rPr>
                        <a:t>versatility</a:t>
                      </a:r>
                      <a:r>
                        <a:rPr lang="en" sz="800">
                          <a:solidFill>
                            <a:schemeClr val="dk1"/>
                          </a:solidFill>
                          <a:latin typeface="Dosis"/>
                          <a:ea typeface="Dosis"/>
                          <a:cs typeface="Dosis"/>
                          <a:sym typeface="Dosis"/>
                        </a:rPr>
                        <a:t>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large size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heavy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Thermal Vias</a:t>
                      </a:r>
                      <a:r>
                        <a:rPr lang="en" sz="800" u="sng">
                          <a:solidFill>
                            <a:schemeClr val="dk1"/>
                          </a:solidFill>
                          <a:latin typeface="Dosis"/>
                          <a:ea typeface="Dosis"/>
                          <a:cs typeface="Dosis"/>
                          <a:sym typeface="Dosis"/>
                        </a:rPr>
                        <a:t> </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space saving</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low cost</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design complexity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limited cooling capacity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1036275">
                <a:tc>
                  <a:txBody>
                    <a:bodyPr/>
                    <a:lstStyle/>
                    <a:p>
                      <a:pPr indent="0" lvl="0" marL="0" rtl="0" algn="ctr">
                        <a:spcBef>
                          <a:spcPts val="0"/>
                        </a:spcBef>
                        <a:spcAft>
                          <a:spcPts val="0"/>
                        </a:spcAft>
                        <a:buNone/>
                      </a:pPr>
                      <a:r>
                        <a:rPr lang="en" sz="1200">
                          <a:solidFill>
                            <a:schemeClr val="dk1"/>
                          </a:solidFill>
                          <a:latin typeface="Dosis"/>
                          <a:ea typeface="Dosis"/>
                          <a:cs typeface="Dosis"/>
                          <a:sym typeface="Dosis"/>
                        </a:rPr>
                        <a:t>Shock </a:t>
                      </a:r>
                      <a:r>
                        <a:rPr lang="en" sz="1200">
                          <a:solidFill>
                            <a:schemeClr val="dk1"/>
                          </a:solidFill>
                          <a:latin typeface="Dosis"/>
                          <a:ea typeface="Dosis"/>
                          <a:cs typeface="Dosis"/>
                          <a:sym typeface="Dosis"/>
                        </a:rPr>
                        <a:t>Resistant</a:t>
                      </a:r>
                      <a:r>
                        <a:rPr lang="en" sz="1200">
                          <a:solidFill>
                            <a:schemeClr val="dk1"/>
                          </a:solidFill>
                          <a:latin typeface="Dosis"/>
                          <a:ea typeface="Dosis"/>
                          <a:cs typeface="Dosis"/>
                          <a:sym typeface="Dosis"/>
                        </a:rPr>
                        <a:t> Material</a:t>
                      </a:r>
                      <a:endParaRPr sz="1200">
                        <a:solidFill>
                          <a:schemeClr val="dk1"/>
                        </a:solidFill>
                        <a:latin typeface="Dosis"/>
                        <a:ea typeface="Dosis"/>
                        <a:cs typeface="Dosis"/>
                        <a:sym typeface="Dosi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Rubber</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less expensive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better adhesion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high tensile strength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temperature sensitivity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800" u="sng">
                          <a:solidFill>
                            <a:schemeClr val="dk1"/>
                          </a:solidFill>
                          <a:latin typeface="Dosis"/>
                          <a:ea typeface="Dosis"/>
                          <a:cs typeface="Dosis"/>
                          <a:sym typeface="Dosis"/>
                        </a:rPr>
                        <a:t>Silicone</a:t>
                      </a:r>
                      <a:endParaRPr sz="800" u="sng">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temperature resistant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consistently  over lifespan</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more expensive </a:t>
                      </a:r>
                      <a:endParaRPr sz="800">
                        <a:solidFill>
                          <a:schemeClr val="dk1"/>
                        </a:solidFill>
                        <a:latin typeface="Dosis"/>
                        <a:ea typeface="Dosis"/>
                        <a:cs typeface="Dosis"/>
                        <a:sym typeface="Dosis"/>
                      </a:endParaRPr>
                    </a:p>
                    <a:p>
                      <a:pPr indent="0" lvl="0" marL="0" rtl="0" algn="l">
                        <a:spcBef>
                          <a:spcPts val="0"/>
                        </a:spcBef>
                        <a:spcAft>
                          <a:spcPts val="0"/>
                        </a:spcAft>
                        <a:buNone/>
                      </a:pPr>
                      <a:r>
                        <a:rPr lang="en" sz="800">
                          <a:solidFill>
                            <a:schemeClr val="dk1"/>
                          </a:solidFill>
                          <a:latin typeface="Dosis"/>
                          <a:ea typeface="Dosis"/>
                          <a:cs typeface="Dosis"/>
                          <a:sym typeface="Dosis"/>
                        </a:rPr>
                        <a:t>- less tear resistant </a:t>
                      </a:r>
                      <a:endParaRPr sz="800">
                        <a:solidFill>
                          <a:schemeClr val="dk1"/>
                        </a:solidFill>
                        <a:latin typeface="Dosis"/>
                        <a:ea typeface="Dosis"/>
                        <a:cs typeface="Dosis"/>
                        <a:sym typeface="Dosi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sp>
        <p:nvSpPr>
          <p:cNvPr id="706" name="Google Shape;706;p6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Guides and Tutorials</a:t>
            </a:r>
            <a:endParaRPr/>
          </a:p>
        </p:txBody>
      </p:sp>
      <p:sp>
        <p:nvSpPr>
          <p:cNvPr id="707" name="Google Shape;707;p65"/>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chemeClr val="dk1"/>
                </a:solidFill>
              </a:rPr>
              <a:t>Goal: make PROTOControl as user-friendly as possible</a:t>
            </a:r>
            <a:endParaRPr sz="1400">
              <a:solidFill>
                <a:schemeClr val="dk1"/>
              </a:solidFill>
            </a:endParaRPr>
          </a:p>
          <a:p>
            <a:pPr indent="0" lvl="0" marL="0" rtl="0" algn="l">
              <a:spcBef>
                <a:spcPts val="600"/>
              </a:spcBef>
              <a:spcAft>
                <a:spcPts val="0"/>
              </a:spcAft>
              <a:buNone/>
            </a:pPr>
            <a:r>
              <a:rPr lang="en" sz="1400">
                <a:solidFill>
                  <a:schemeClr val="dk1"/>
                </a:solidFill>
              </a:rPr>
              <a:t>Topics to cover:</a:t>
            </a:r>
            <a:endParaRPr sz="1400">
              <a:solidFill>
                <a:schemeClr val="dk1"/>
              </a:solidFill>
            </a:endParaRPr>
          </a:p>
          <a:p>
            <a:pPr indent="-317500" lvl="0" marL="457200" rtl="0" algn="l">
              <a:spcBef>
                <a:spcPts val="600"/>
              </a:spcBef>
              <a:spcAft>
                <a:spcPts val="0"/>
              </a:spcAft>
              <a:buClr>
                <a:schemeClr val="dk1"/>
              </a:buClr>
              <a:buSzPts val="1400"/>
              <a:buChar char="▸"/>
            </a:pPr>
            <a:r>
              <a:rPr lang="en" sz="1400">
                <a:solidFill>
                  <a:schemeClr val="dk1"/>
                </a:solidFill>
              </a:rPr>
              <a:t>Initial set up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 to upload a photograph</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Designing a layout from </a:t>
            </a:r>
            <a:r>
              <a:rPr lang="en" sz="1400">
                <a:solidFill>
                  <a:schemeClr val="dk1"/>
                </a:solidFill>
              </a:rPr>
              <a:t>scratch</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Integrating with various MCUs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Flashing Code to the Display Panel and Components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Troubleshooting</a:t>
            </a:r>
            <a:endParaRPr sz="1400">
              <a:solidFill>
                <a:schemeClr val="dk1"/>
              </a:solidFill>
            </a:endParaRPr>
          </a:p>
          <a:p>
            <a:pPr indent="0" lvl="0" marL="457200" rtl="0" algn="l">
              <a:spcBef>
                <a:spcPts val="6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6"/>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Plan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Timeline</a:t>
            </a:r>
            <a:endParaRPr/>
          </a:p>
        </p:txBody>
      </p:sp>
      <p:pic>
        <p:nvPicPr>
          <p:cNvPr id="718" name="Google Shape;718;p67"/>
          <p:cNvPicPr preferRelativeResize="0"/>
          <p:nvPr/>
        </p:nvPicPr>
        <p:blipFill>
          <a:blip r:embed="rId3">
            <a:alphaModFix/>
          </a:blip>
          <a:stretch>
            <a:fillRect/>
          </a:stretch>
        </p:blipFill>
        <p:spPr>
          <a:xfrm>
            <a:off x="1477550" y="1157075"/>
            <a:ext cx="5979200" cy="37688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 Estimate</a:t>
            </a:r>
            <a:endParaRPr/>
          </a:p>
        </p:txBody>
      </p:sp>
      <p:graphicFrame>
        <p:nvGraphicFramePr>
          <p:cNvPr id="724" name="Google Shape;724;p68"/>
          <p:cNvGraphicFramePr/>
          <p:nvPr/>
        </p:nvGraphicFramePr>
        <p:xfrm>
          <a:off x="311700" y="1052738"/>
          <a:ext cx="3000000" cy="3000000"/>
        </p:xfrm>
        <a:graphic>
          <a:graphicData uri="http://schemas.openxmlformats.org/drawingml/2006/table">
            <a:tbl>
              <a:tblPr>
                <a:noFill/>
                <a:tableStyleId>{B86B7A41-5525-4B62-AB8A-F4FE0BF2A46A}</a:tableStyleId>
              </a:tblPr>
              <a:tblGrid>
                <a:gridCol w="2246275"/>
                <a:gridCol w="1227525"/>
                <a:gridCol w="1383400"/>
                <a:gridCol w="1797850"/>
                <a:gridCol w="1384550"/>
              </a:tblGrid>
              <a:tr h="381000">
                <a:tc>
                  <a:txBody>
                    <a:bodyPr/>
                    <a:lstStyle/>
                    <a:p>
                      <a:pPr indent="0" lvl="0" marL="0" rtl="0" algn="l">
                        <a:spcBef>
                          <a:spcPts val="0"/>
                        </a:spcBef>
                        <a:spcAft>
                          <a:spcPts val="0"/>
                        </a:spcAft>
                        <a:buNone/>
                      </a:pPr>
                      <a:r>
                        <a:rPr lang="en"/>
                        <a:t>Part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Price</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Lab Part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Count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Notes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t>TFT LCD Touchscreen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$44</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Yes, for prototype only</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Capacitive touchscreen similar cost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t>Arduino Uno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$28</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t>I2C Input Components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No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TBD, 4 to start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t>Enclosure (pla)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&lt;$10</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No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Many iterations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t>Website Hosting</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~$15/mo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No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8 months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Includes AWS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t>Circuit</a:t>
                      </a:r>
                      <a:r>
                        <a:rPr lang="en"/>
                        <a:t> parts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&lt;$1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t>unknown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725" name="Google Shape;725;p68"/>
          <p:cNvSpPr txBox="1"/>
          <p:nvPr/>
        </p:nvSpPr>
        <p:spPr>
          <a:xfrm>
            <a:off x="432725" y="4366550"/>
            <a:ext cx="72972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Total Cost, worst case: $250 </a:t>
            </a:r>
            <a:endParaRPr>
              <a:solidFill>
                <a:schemeClr val="dk1"/>
              </a:solidFill>
            </a:endParaRPr>
          </a:p>
          <a:p>
            <a:pPr indent="0" lvl="0" marL="0" rtl="0" algn="l">
              <a:spcBef>
                <a:spcPts val="0"/>
              </a:spcBef>
              <a:spcAft>
                <a:spcPts val="0"/>
              </a:spcAft>
              <a:buNone/>
            </a:pPr>
            <a:r>
              <a:rPr lang="en">
                <a:solidFill>
                  <a:schemeClr val="dk1"/>
                </a:solidFill>
              </a:rPr>
              <a:t>Total Cost minus Lab parts, best case: $130</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Demo</a:t>
            </a:r>
            <a:endParaRPr/>
          </a:p>
        </p:txBody>
      </p:sp>
      <p:sp>
        <p:nvSpPr>
          <p:cNvPr id="731" name="Google Shape;731;p69"/>
          <p:cNvSpPr txBox="1"/>
          <p:nvPr>
            <p:ph idx="1" type="body"/>
          </p:nvPr>
        </p:nvSpPr>
        <p:spPr>
          <a:xfrm>
            <a:off x="3696500" y="1368850"/>
            <a:ext cx="5577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600"/>
              </a:spcBef>
              <a:spcAft>
                <a:spcPts val="0"/>
              </a:spcAft>
              <a:buNone/>
            </a:pPr>
            <a:r>
              <a:rPr lang="en" sz="1550">
                <a:solidFill>
                  <a:srgbClr val="F39C12"/>
                </a:solidFill>
                <a:highlight>
                  <a:srgbClr val="1F272A"/>
                </a:highlight>
                <a:latin typeface="Courier New"/>
                <a:ea typeface="Courier New"/>
                <a:cs typeface="Courier New"/>
                <a:sym typeface="Courier New"/>
              </a:rPr>
              <a:t>Void drawButton(x,y,Height,Width,text,Color){</a:t>
            </a:r>
            <a:endParaRPr sz="1550">
              <a:solidFill>
                <a:srgbClr val="7F8C8D"/>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rPr lang="en" sz="1550">
                <a:solidFill>
                  <a:srgbClr val="DAE3E3"/>
                </a:solidFill>
                <a:highlight>
                  <a:srgbClr val="1F272A"/>
                </a:highlight>
                <a:latin typeface="Courier New"/>
                <a:ea typeface="Courier New"/>
                <a:cs typeface="Courier New"/>
                <a:sym typeface="Courier New"/>
              </a:rPr>
              <a:t>  </a:t>
            </a:r>
            <a:r>
              <a:rPr lang="en" sz="1550">
                <a:solidFill>
                  <a:srgbClr val="F39C12"/>
                </a:solidFill>
                <a:highlight>
                  <a:srgbClr val="1F272A"/>
                </a:highlight>
                <a:latin typeface="Courier New"/>
                <a:ea typeface="Courier New"/>
                <a:cs typeface="Courier New"/>
                <a:sym typeface="Courier New"/>
              </a:rPr>
              <a:t>tft</a:t>
            </a:r>
            <a:r>
              <a:rPr lang="en" sz="1550">
                <a:solidFill>
                  <a:srgbClr val="DAE3E3"/>
                </a:solidFill>
                <a:highlight>
                  <a:srgbClr val="1F272A"/>
                </a:highlight>
                <a:latin typeface="Courier New"/>
                <a:ea typeface="Courier New"/>
                <a:cs typeface="Courier New"/>
                <a:sym typeface="Courier New"/>
              </a:rPr>
              <a:t>.</a:t>
            </a:r>
            <a:r>
              <a:rPr lang="en" sz="1550">
                <a:solidFill>
                  <a:srgbClr val="F39C12"/>
                </a:solidFill>
                <a:highlight>
                  <a:srgbClr val="1F272A"/>
                </a:highlight>
                <a:latin typeface="Courier New"/>
                <a:ea typeface="Courier New"/>
                <a:cs typeface="Courier New"/>
                <a:sym typeface="Courier New"/>
              </a:rPr>
              <a:t>fillRect</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yPos</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xPos</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Height</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Width</a:t>
            </a:r>
            <a:r>
              <a:rPr lang="en" sz="1550">
                <a:solidFill>
                  <a:srgbClr val="DAE3E3"/>
                </a:solidFill>
                <a:highlight>
                  <a:srgbClr val="1F272A"/>
                </a:highlight>
                <a:latin typeface="Courier New"/>
                <a:ea typeface="Courier New"/>
                <a:cs typeface="Courier New"/>
                <a:sym typeface="Courier New"/>
              </a:rPr>
              <a:t>,Color);</a:t>
            </a:r>
            <a:endParaRPr sz="1550">
              <a:solidFill>
                <a:srgbClr val="F39C12"/>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rPr lang="en" sz="1550">
                <a:solidFill>
                  <a:srgbClr val="DAE3E3"/>
                </a:solidFill>
                <a:highlight>
                  <a:srgbClr val="1F272A"/>
                </a:highlight>
                <a:latin typeface="Courier New"/>
                <a:ea typeface="Courier New"/>
                <a:cs typeface="Courier New"/>
                <a:sym typeface="Courier New"/>
              </a:rPr>
              <a:t>  </a:t>
            </a:r>
            <a:r>
              <a:rPr lang="en" sz="1550">
                <a:solidFill>
                  <a:srgbClr val="F39C12"/>
                </a:solidFill>
                <a:highlight>
                  <a:srgbClr val="1F272A"/>
                </a:highlight>
                <a:latin typeface="Courier New"/>
                <a:ea typeface="Courier New"/>
                <a:cs typeface="Courier New"/>
                <a:sym typeface="Courier New"/>
              </a:rPr>
              <a:t>tft</a:t>
            </a:r>
            <a:r>
              <a:rPr lang="en" sz="1550">
                <a:solidFill>
                  <a:srgbClr val="DAE3E3"/>
                </a:solidFill>
                <a:highlight>
                  <a:srgbClr val="1F272A"/>
                </a:highlight>
                <a:latin typeface="Courier New"/>
                <a:ea typeface="Courier New"/>
                <a:cs typeface="Courier New"/>
                <a:sym typeface="Courier New"/>
              </a:rPr>
              <a:t>.</a:t>
            </a:r>
            <a:r>
              <a:rPr lang="en" sz="1550">
                <a:solidFill>
                  <a:srgbClr val="F39C12"/>
                </a:solidFill>
                <a:highlight>
                  <a:srgbClr val="1F272A"/>
                </a:highlight>
                <a:latin typeface="Courier New"/>
                <a:ea typeface="Courier New"/>
                <a:cs typeface="Courier New"/>
                <a:sym typeface="Courier New"/>
              </a:rPr>
              <a:t>setCursor</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x+off</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y+off</a:t>
            </a:r>
            <a:r>
              <a:rPr lang="en" sz="1550">
                <a:solidFill>
                  <a:srgbClr val="DAE3E3"/>
                </a:solidFill>
                <a:highlight>
                  <a:srgbClr val="1F272A"/>
                </a:highlight>
                <a:latin typeface="Courier New"/>
                <a:ea typeface="Courier New"/>
                <a:cs typeface="Courier New"/>
                <a:sym typeface="Courier New"/>
              </a:rPr>
              <a:t>);</a:t>
            </a:r>
            <a:endParaRPr sz="15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rPr lang="en" sz="1550">
                <a:solidFill>
                  <a:srgbClr val="DAE3E3"/>
                </a:solidFill>
                <a:highlight>
                  <a:srgbClr val="1F272A"/>
                </a:highlight>
                <a:latin typeface="Courier New"/>
                <a:ea typeface="Courier New"/>
                <a:cs typeface="Courier New"/>
                <a:sym typeface="Courier New"/>
              </a:rPr>
              <a:t>  </a:t>
            </a:r>
            <a:r>
              <a:rPr lang="en" sz="1550">
                <a:solidFill>
                  <a:srgbClr val="F39C12"/>
                </a:solidFill>
                <a:highlight>
                  <a:srgbClr val="1F272A"/>
                </a:highlight>
                <a:latin typeface="Courier New"/>
                <a:ea typeface="Courier New"/>
                <a:cs typeface="Courier New"/>
                <a:sym typeface="Courier New"/>
              </a:rPr>
              <a:t>tft</a:t>
            </a:r>
            <a:r>
              <a:rPr lang="en" sz="1550">
                <a:solidFill>
                  <a:srgbClr val="DAE3E3"/>
                </a:solidFill>
                <a:highlight>
                  <a:srgbClr val="1F272A"/>
                </a:highlight>
                <a:latin typeface="Courier New"/>
                <a:ea typeface="Courier New"/>
                <a:cs typeface="Courier New"/>
                <a:sym typeface="Courier New"/>
              </a:rPr>
              <a:t>.</a:t>
            </a:r>
            <a:r>
              <a:rPr lang="en" sz="1550">
                <a:solidFill>
                  <a:srgbClr val="F39C12"/>
                </a:solidFill>
                <a:highlight>
                  <a:srgbClr val="1F272A"/>
                </a:highlight>
                <a:latin typeface="Courier New"/>
                <a:ea typeface="Courier New"/>
                <a:cs typeface="Courier New"/>
                <a:sym typeface="Courier New"/>
              </a:rPr>
              <a:t>setTextColor</a:t>
            </a:r>
            <a:r>
              <a:rPr lang="en" sz="1550">
                <a:solidFill>
                  <a:srgbClr val="DAE3E3"/>
                </a:solidFill>
                <a:highlight>
                  <a:srgbClr val="1F272A"/>
                </a:highlight>
                <a:latin typeface="Courier New"/>
                <a:ea typeface="Courier New"/>
                <a:cs typeface="Courier New"/>
                <a:sym typeface="Courier New"/>
              </a:rPr>
              <a:t>(Color);  </a:t>
            </a:r>
            <a:endParaRPr sz="15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rPr lang="en" sz="1550">
                <a:solidFill>
                  <a:srgbClr val="DAE3E3"/>
                </a:solidFill>
                <a:highlight>
                  <a:srgbClr val="1F272A"/>
                </a:highlight>
                <a:latin typeface="Courier New"/>
                <a:ea typeface="Courier New"/>
                <a:cs typeface="Courier New"/>
                <a:sym typeface="Courier New"/>
              </a:rPr>
              <a:t>  </a:t>
            </a:r>
            <a:r>
              <a:rPr lang="en" sz="1550">
                <a:solidFill>
                  <a:srgbClr val="F39C12"/>
                </a:solidFill>
                <a:highlight>
                  <a:srgbClr val="1F272A"/>
                </a:highlight>
                <a:latin typeface="Courier New"/>
                <a:ea typeface="Courier New"/>
                <a:cs typeface="Courier New"/>
                <a:sym typeface="Courier New"/>
              </a:rPr>
              <a:t>tft</a:t>
            </a:r>
            <a:r>
              <a:rPr lang="en" sz="1550">
                <a:solidFill>
                  <a:srgbClr val="DAE3E3"/>
                </a:solidFill>
                <a:highlight>
                  <a:srgbClr val="1F272A"/>
                </a:highlight>
                <a:latin typeface="Courier New"/>
                <a:ea typeface="Courier New"/>
                <a:cs typeface="Courier New"/>
                <a:sym typeface="Courier New"/>
              </a:rPr>
              <a:t>.</a:t>
            </a:r>
            <a:r>
              <a:rPr lang="en" sz="1550">
                <a:solidFill>
                  <a:srgbClr val="F39C12"/>
                </a:solidFill>
                <a:highlight>
                  <a:srgbClr val="1F272A"/>
                </a:highlight>
                <a:latin typeface="Courier New"/>
                <a:ea typeface="Courier New"/>
                <a:cs typeface="Courier New"/>
                <a:sym typeface="Courier New"/>
              </a:rPr>
              <a:t>setTextSize</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4</a:t>
            </a:r>
            <a:r>
              <a:rPr lang="en" sz="1550">
                <a:solidFill>
                  <a:srgbClr val="DAE3E3"/>
                </a:solidFill>
                <a:highlight>
                  <a:srgbClr val="1F272A"/>
                </a:highlight>
                <a:latin typeface="Courier New"/>
                <a:ea typeface="Courier New"/>
                <a:cs typeface="Courier New"/>
                <a:sym typeface="Courier New"/>
              </a:rPr>
              <a:t>);</a:t>
            </a:r>
            <a:endParaRPr sz="1550">
              <a:solidFill>
                <a:srgbClr val="DAE3E3"/>
              </a:solidFill>
              <a:highlight>
                <a:srgbClr val="1F272A"/>
              </a:highlight>
              <a:latin typeface="Courier New"/>
              <a:ea typeface="Courier New"/>
              <a:cs typeface="Courier New"/>
              <a:sym typeface="Courier New"/>
            </a:endParaRPr>
          </a:p>
          <a:p>
            <a:pPr indent="0" lvl="0" marL="0" rtl="0" algn="l">
              <a:lnSpc>
                <a:spcPct val="135714"/>
              </a:lnSpc>
              <a:spcBef>
                <a:spcPts val="600"/>
              </a:spcBef>
              <a:spcAft>
                <a:spcPts val="0"/>
              </a:spcAft>
              <a:buNone/>
            </a:pPr>
            <a:r>
              <a:rPr lang="en" sz="1550">
                <a:solidFill>
                  <a:srgbClr val="DAE3E3"/>
                </a:solidFill>
                <a:highlight>
                  <a:srgbClr val="1F272A"/>
                </a:highlight>
                <a:latin typeface="Courier New"/>
                <a:ea typeface="Courier New"/>
                <a:cs typeface="Courier New"/>
                <a:sym typeface="Courier New"/>
              </a:rPr>
              <a:t>  </a:t>
            </a:r>
            <a:r>
              <a:rPr lang="en" sz="1550">
                <a:solidFill>
                  <a:srgbClr val="F39C12"/>
                </a:solidFill>
                <a:highlight>
                  <a:srgbClr val="1F272A"/>
                </a:highlight>
                <a:latin typeface="Courier New"/>
                <a:ea typeface="Courier New"/>
                <a:cs typeface="Courier New"/>
                <a:sym typeface="Courier New"/>
              </a:rPr>
              <a:t>tft</a:t>
            </a:r>
            <a:r>
              <a:rPr lang="en" sz="1550">
                <a:solidFill>
                  <a:srgbClr val="DAE3E3"/>
                </a:solidFill>
                <a:highlight>
                  <a:srgbClr val="1F272A"/>
                </a:highlight>
                <a:latin typeface="Courier New"/>
                <a:ea typeface="Courier New"/>
                <a:cs typeface="Courier New"/>
                <a:sym typeface="Courier New"/>
              </a:rPr>
              <a:t>.</a:t>
            </a:r>
            <a:r>
              <a:rPr lang="en" sz="1550">
                <a:solidFill>
                  <a:srgbClr val="F39C12"/>
                </a:solidFill>
                <a:highlight>
                  <a:srgbClr val="1F272A"/>
                </a:highlight>
                <a:latin typeface="Courier New"/>
                <a:ea typeface="Courier New"/>
                <a:cs typeface="Courier New"/>
                <a:sym typeface="Courier New"/>
              </a:rPr>
              <a:t>println</a:t>
            </a:r>
            <a:r>
              <a:rPr lang="en" sz="1550">
                <a:solidFill>
                  <a:srgbClr val="DAE3E3"/>
                </a:solidFill>
                <a:highlight>
                  <a:srgbClr val="1F272A"/>
                </a:highlight>
                <a:latin typeface="Courier New"/>
                <a:ea typeface="Courier New"/>
                <a:cs typeface="Courier New"/>
                <a:sym typeface="Courier New"/>
              </a:rPr>
              <a:t>(</a:t>
            </a:r>
            <a:r>
              <a:rPr lang="en" sz="1550">
                <a:solidFill>
                  <a:srgbClr val="7FCBCD"/>
                </a:solidFill>
                <a:highlight>
                  <a:srgbClr val="1F272A"/>
                </a:highlight>
                <a:latin typeface="Courier New"/>
                <a:ea typeface="Courier New"/>
                <a:cs typeface="Courier New"/>
                <a:sym typeface="Courier New"/>
              </a:rPr>
              <a:t>"text"</a:t>
            </a:r>
            <a:r>
              <a:rPr lang="en" sz="1550">
                <a:solidFill>
                  <a:srgbClr val="DAE3E3"/>
                </a:solidFill>
                <a:highlight>
                  <a:srgbClr val="1F272A"/>
                </a:highlight>
                <a:latin typeface="Courier New"/>
                <a:ea typeface="Courier New"/>
                <a:cs typeface="Courier New"/>
                <a:sym typeface="Courier New"/>
              </a:rPr>
              <a:t>)</a:t>
            </a:r>
            <a:endParaRPr sz="3100"/>
          </a:p>
        </p:txBody>
      </p:sp>
      <p:sp>
        <p:nvSpPr>
          <p:cNvPr id="732" name="Google Shape;732;p69"/>
          <p:cNvSpPr/>
          <p:nvPr/>
        </p:nvSpPr>
        <p:spPr>
          <a:xfrm>
            <a:off x="144500" y="2560525"/>
            <a:ext cx="3470100" cy="1971000"/>
          </a:xfrm>
          <a:prstGeom prst="rect">
            <a:avLst/>
          </a:prstGeom>
          <a:solidFill>
            <a:srgbClr val="00FFFF"/>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69"/>
          <p:cNvSpPr/>
          <p:nvPr/>
        </p:nvSpPr>
        <p:spPr>
          <a:xfrm>
            <a:off x="268100" y="2715750"/>
            <a:ext cx="1692300" cy="684600"/>
          </a:xfrm>
          <a:prstGeom prst="rect">
            <a:avLst/>
          </a:prstGeom>
          <a:solidFill>
            <a:srgbClr val="21212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69"/>
          <p:cNvSpPr/>
          <p:nvPr/>
        </p:nvSpPr>
        <p:spPr>
          <a:xfrm>
            <a:off x="2074500" y="2734750"/>
            <a:ext cx="1340700" cy="684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Press</a:t>
            </a:r>
            <a:endParaRPr b="1">
              <a:solidFill>
                <a:schemeClr val="dk1"/>
              </a:solidFill>
            </a:endParaRPr>
          </a:p>
        </p:txBody>
      </p:sp>
      <p:sp>
        <p:nvSpPr>
          <p:cNvPr id="735" name="Google Shape;735;p69"/>
          <p:cNvSpPr/>
          <p:nvPr/>
        </p:nvSpPr>
        <p:spPr>
          <a:xfrm>
            <a:off x="2074500" y="3571700"/>
            <a:ext cx="1340700" cy="684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Off</a:t>
            </a:r>
            <a:endParaRPr b="1">
              <a:solidFill>
                <a:schemeClr val="dk1"/>
              </a:solidFill>
            </a:endParaRPr>
          </a:p>
        </p:txBody>
      </p:sp>
      <p:sp>
        <p:nvSpPr>
          <p:cNvPr id="736" name="Google Shape;736;p69"/>
          <p:cNvSpPr txBox="1"/>
          <p:nvPr/>
        </p:nvSpPr>
        <p:spPr>
          <a:xfrm>
            <a:off x="415400" y="2734750"/>
            <a:ext cx="13977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Green</a:t>
            </a:r>
            <a:endParaRPr sz="1100">
              <a:solidFill>
                <a:schemeClr val="lt1"/>
              </a:solidFill>
            </a:endParaRPr>
          </a:p>
        </p:txBody>
      </p:sp>
      <p:pic>
        <p:nvPicPr>
          <p:cNvPr id="737" name="Google Shape;737;p69"/>
          <p:cNvPicPr preferRelativeResize="0"/>
          <p:nvPr/>
        </p:nvPicPr>
        <p:blipFill rotWithShape="1">
          <a:blip r:embed="rId3">
            <a:alphaModFix/>
          </a:blip>
          <a:srcRect b="5174" l="0" r="10674" t="24714"/>
          <a:stretch/>
        </p:blipFill>
        <p:spPr>
          <a:xfrm>
            <a:off x="311700" y="1221125"/>
            <a:ext cx="2311575" cy="100591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0"/>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Design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idx="4294967295" type="title"/>
          </p:nvPr>
        </p:nvSpPr>
        <p:spPr>
          <a:xfrm>
            <a:off x="815325" y="14627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Concept Drawing</a:t>
            </a:r>
            <a:endParaRPr/>
          </a:p>
        </p:txBody>
      </p:sp>
      <p:pic>
        <p:nvPicPr>
          <p:cNvPr id="212" name="Google Shape;212;p27"/>
          <p:cNvPicPr preferRelativeResize="0"/>
          <p:nvPr/>
        </p:nvPicPr>
        <p:blipFill rotWithShape="1">
          <a:blip r:embed="rId3">
            <a:alphaModFix/>
          </a:blip>
          <a:srcRect b="54824" l="0" r="54130" t="0"/>
          <a:stretch/>
        </p:blipFill>
        <p:spPr>
          <a:xfrm>
            <a:off x="1512765" y="2741325"/>
            <a:ext cx="2233898" cy="1648275"/>
          </a:xfrm>
          <a:prstGeom prst="rect">
            <a:avLst/>
          </a:prstGeom>
          <a:noFill/>
          <a:ln>
            <a:noFill/>
          </a:ln>
        </p:spPr>
      </p:pic>
      <p:pic>
        <p:nvPicPr>
          <p:cNvPr id="213" name="Google Shape;213;p27"/>
          <p:cNvPicPr preferRelativeResize="0"/>
          <p:nvPr/>
        </p:nvPicPr>
        <p:blipFill>
          <a:blip r:embed="rId4">
            <a:alphaModFix/>
          </a:blip>
          <a:stretch>
            <a:fillRect/>
          </a:stretch>
        </p:blipFill>
        <p:spPr>
          <a:xfrm>
            <a:off x="4592975" y="2375925"/>
            <a:ext cx="4174998" cy="2379076"/>
          </a:xfrm>
          <a:prstGeom prst="rect">
            <a:avLst/>
          </a:prstGeom>
          <a:noFill/>
          <a:ln>
            <a:noFill/>
          </a:ln>
        </p:spPr>
      </p:pic>
      <p:pic>
        <p:nvPicPr>
          <p:cNvPr id="214" name="Google Shape;214;p27"/>
          <p:cNvPicPr preferRelativeResize="0"/>
          <p:nvPr/>
        </p:nvPicPr>
        <p:blipFill rotWithShape="1">
          <a:blip r:embed="rId5">
            <a:alphaModFix/>
          </a:blip>
          <a:srcRect b="32175" l="0" r="0" t="25820"/>
          <a:stretch/>
        </p:blipFill>
        <p:spPr>
          <a:xfrm>
            <a:off x="4592975" y="759497"/>
            <a:ext cx="4087150" cy="1287577"/>
          </a:xfrm>
          <a:prstGeom prst="rect">
            <a:avLst/>
          </a:prstGeom>
          <a:noFill/>
          <a:ln>
            <a:noFill/>
          </a:ln>
        </p:spPr>
      </p:pic>
      <p:grpSp>
        <p:nvGrpSpPr>
          <p:cNvPr id="215" name="Google Shape;215;p27"/>
          <p:cNvGrpSpPr/>
          <p:nvPr/>
        </p:nvGrpSpPr>
        <p:grpSpPr>
          <a:xfrm>
            <a:off x="118949" y="1001111"/>
            <a:ext cx="547511" cy="3685629"/>
            <a:chOff x="118949" y="1001111"/>
            <a:chExt cx="547511" cy="3685629"/>
          </a:xfrm>
        </p:grpSpPr>
        <p:pic>
          <p:nvPicPr>
            <p:cNvPr id="216" name="Google Shape;216;p27"/>
            <p:cNvPicPr preferRelativeResize="0"/>
            <p:nvPr/>
          </p:nvPicPr>
          <p:blipFill rotWithShape="1">
            <a:blip r:embed="rId6">
              <a:alphaModFix/>
            </a:blip>
            <a:srcRect b="22306" l="78757" r="10628" t="57369"/>
            <a:stretch/>
          </p:blipFill>
          <p:spPr>
            <a:xfrm>
              <a:off x="118949" y="4142388"/>
              <a:ext cx="547498" cy="544352"/>
            </a:xfrm>
            <a:prstGeom prst="rect">
              <a:avLst/>
            </a:prstGeom>
            <a:noFill/>
            <a:ln>
              <a:noFill/>
            </a:ln>
          </p:spPr>
        </p:pic>
        <p:pic>
          <p:nvPicPr>
            <p:cNvPr id="217" name="Google Shape;217;p27"/>
            <p:cNvPicPr preferRelativeResize="0"/>
            <p:nvPr/>
          </p:nvPicPr>
          <p:blipFill rotWithShape="1">
            <a:blip r:embed="rId6">
              <a:alphaModFix/>
            </a:blip>
            <a:srcRect b="20475" l="60716" r="28668" t="59199"/>
            <a:stretch/>
          </p:blipFill>
          <p:spPr>
            <a:xfrm>
              <a:off x="118962" y="3347429"/>
              <a:ext cx="547498" cy="544360"/>
            </a:xfrm>
            <a:prstGeom prst="rect">
              <a:avLst/>
            </a:prstGeom>
            <a:noFill/>
            <a:ln>
              <a:noFill/>
            </a:ln>
          </p:spPr>
        </p:pic>
        <p:pic>
          <p:nvPicPr>
            <p:cNvPr id="218" name="Google Shape;218;p27"/>
            <p:cNvPicPr preferRelativeResize="0"/>
            <p:nvPr/>
          </p:nvPicPr>
          <p:blipFill rotWithShape="1">
            <a:blip r:embed="rId6">
              <a:alphaModFix/>
            </a:blip>
            <a:srcRect b="22306" l="43930" r="47433" t="60297"/>
            <a:stretch/>
          </p:blipFill>
          <p:spPr>
            <a:xfrm>
              <a:off x="118957" y="2571761"/>
              <a:ext cx="547498" cy="572696"/>
            </a:xfrm>
            <a:prstGeom prst="rect">
              <a:avLst/>
            </a:prstGeom>
            <a:noFill/>
            <a:ln>
              <a:noFill/>
            </a:ln>
          </p:spPr>
        </p:pic>
        <p:pic>
          <p:nvPicPr>
            <p:cNvPr id="219" name="Google Shape;219;p27"/>
            <p:cNvPicPr preferRelativeResize="0"/>
            <p:nvPr/>
          </p:nvPicPr>
          <p:blipFill rotWithShape="1">
            <a:blip r:embed="rId6">
              <a:alphaModFix/>
            </a:blip>
            <a:srcRect b="22306" l="26642" r="64721" t="60297"/>
            <a:stretch/>
          </p:blipFill>
          <p:spPr>
            <a:xfrm>
              <a:off x="118959" y="1796086"/>
              <a:ext cx="547498" cy="572696"/>
            </a:xfrm>
            <a:prstGeom prst="rect">
              <a:avLst/>
            </a:prstGeom>
            <a:noFill/>
            <a:ln>
              <a:noFill/>
            </a:ln>
          </p:spPr>
        </p:pic>
        <p:pic>
          <p:nvPicPr>
            <p:cNvPr id="220" name="Google Shape;220;p27"/>
            <p:cNvPicPr preferRelativeResize="0"/>
            <p:nvPr/>
          </p:nvPicPr>
          <p:blipFill rotWithShape="1">
            <a:blip r:embed="rId6">
              <a:alphaModFix/>
            </a:blip>
            <a:srcRect b="22306" l="11126" r="80237" t="60297"/>
            <a:stretch/>
          </p:blipFill>
          <p:spPr>
            <a:xfrm>
              <a:off x="118962" y="1001111"/>
              <a:ext cx="547498" cy="572696"/>
            </a:xfrm>
            <a:prstGeom prst="rect">
              <a:avLst/>
            </a:prstGeom>
            <a:noFill/>
            <a:ln>
              <a:noFill/>
            </a:ln>
          </p:spPr>
        </p:pic>
      </p:grpSp>
      <p:pic>
        <p:nvPicPr>
          <p:cNvPr id="221" name="Google Shape;221;p27"/>
          <p:cNvPicPr preferRelativeResize="0"/>
          <p:nvPr/>
        </p:nvPicPr>
        <p:blipFill rotWithShape="1">
          <a:blip r:embed="rId7">
            <a:alphaModFix/>
          </a:blip>
          <a:srcRect b="69165" l="4240" r="12439" t="10888"/>
          <a:stretch/>
        </p:blipFill>
        <p:spPr>
          <a:xfrm>
            <a:off x="930536" y="1292701"/>
            <a:ext cx="3398350" cy="1083225"/>
          </a:xfrm>
          <a:prstGeom prst="flowChartPreparation">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idx="4294967295" type="title"/>
          </p:nvPr>
        </p:nvSpPr>
        <p:spPr>
          <a:xfrm>
            <a:off x="762225" y="111850"/>
            <a:ext cx="4343700" cy="47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System Functional Block Diagram</a:t>
            </a:r>
            <a:endParaRPr sz="2200"/>
          </a:p>
        </p:txBody>
      </p:sp>
      <p:pic>
        <p:nvPicPr>
          <p:cNvPr id="227" name="Google Shape;227;p28"/>
          <p:cNvPicPr preferRelativeResize="0"/>
          <p:nvPr/>
        </p:nvPicPr>
        <p:blipFill>
          <a:blip r:embed="rId3">
            <a:alphaModFix/>
          </a:blip>
          <a:stretch>
            <a:fillRect/>
          </a:stretch>
        </p:blipFill>
        <p:spPr>
          <a:xfrm>
            <a:off x="1605700" y="588850"/>
            <a:ext cx="6245866" cy="424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Flow Chart</a:t>
            </a:r>
            <a:endParaRPr/>
          </a:p>
          <a:p>
            <a:pPr indent="0" lvl="0" marL="0" rtl="0" algn="l">
              <a:spcBef>
                <a:spcPts val="0"/>
              </a:spcBef>
              <a:spcAft>
                <a:spcPts val="0"/>
              </a:spcAft>
              <a:buNone/>
            </a:pPr>
            <a:r>
              <a:t/>
            </a:r>
            <a:endParaRPr/>
          </a:p>
        </p:txBody>
      </p:sp>
      <p:pic>
        <p:nvPicPr>
          <p:cNvPr id="233" name="Google Shape;233;p29"/>
          <p:cNvPicPr preferRelativeResize="0"/>
          <p:nvPr/>
        </p:nvPicPr>
        <p:blipFill>
          <a:blip r:embed="rId3">
            <a:alphaModFix/>
          </a:blip>
          <a:stretch>
            <a:fillRect/>
          </a:stretch>
        </p:blipFill>
        <p:spPr>
          <a:xfrm>
            <a:off x="1719925" y="1063575"/>
            <a:ext cx="5494450" cy="3813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lliam template">
  <a:themeElements>
    <a:clrScheme name="Custom 347">
      <a:dk1>
        <a:srgbClr val="343764"/>
      </a:dk1>
      <a:lt1>
        <a:srgbClr val="FFFFFF"/>
      </a:lt1>
      <a:dk2>
        <a:srgbClr val="666666"/>
      </a:dk2>
      <a:lt2>
        <a:srgbClr val="E9EAFD"/>
      </a:lt2>
      <a:accent1>
        <a:srgbClr val="BBE617"/>
      </a:accent1>
      <a:accent2>
        <a:srgbClr val="4B508D"/>
      </a:accent2>
      <a:accent3>
        <a:srgbClr val="701C7F"/>
      </a:accent3>
      <a:accent4>
        <a:srgbClr val="BEC4E0"/>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